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59" r:id="rId4"/>
    <p:sldId id="258" r:id="rId5"/>
    <p:sldId id="260" r:id="rId6"/>
    <p:sldId id="261" r:id="rId7"/>
    <p:sldId id="264" r:id="rId8"/>
    <p:sldId id="263"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578" autoAdjust="0"/>
  </p:normalViewPr>
  <p:slideViewPr>
    <p:cSldViewPr>
      <p:cViewPr varScale="1">
        <p:scale>
          <a:sx n="70" d="100"/>
          <a:sy n="70" d="100"/>
        </p:scale>
        <p:origin x="-1156" y="-5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1">
        <a:schemeClr val="bg2"/>
      </p:bgRef>
    </p:bg>
    <p:spTree>
      <p:nvGrpSpPr>
        <p:cNvPr id="1" name=""/>
        <p:cNvGrpSpPr/>
        <p:nvPr/>
      </p:nvGrpSpPr>
      <p:grpSpPr>
        <a:xfrm>
          <a:off x="0" y="0"/>
          <a:ext cx="0" cy="0"/>
          <a:chOff x="0" y="0"/>
          <a:chExt cx="0" cy="0"/>
        </a:xfrm>
      </p:grpSpPr>
      <p:sp>
        <p:nvSpPr>
          <p:cNvPr id="15" name="矩形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矩形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副標題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p:txBody>
          <a:bodyPr/>
          <a:lstStyle/>
          <a:p>
            <a:fld id="{D374A10C-6A08-4E51-B7EA-DCB0371525C5}" type="datetimeFigureOut">
              <a:rPr lang="zh-TW" altLang="en-US" smtClean="0"/>
              <a:t>2015/10/6</a:t>
            </a:fld>
            <a:endParaRPr lang="zh-TW" altLang="en-US"/>
          </a:p>
        </p:txBody>
      </p:sp>
      <p:sp>
        <p:nvSpPr>
          <p:cNvPr id="17" name="頁尾版面配置區 16"/>
          <p:cNvSpPr>
            <a:spLocks noGrp="1"/>
          </p:cNvSpPr>
          <p:nvPr>
            <p:ph type="ftr" sz="quarter" idx="11"/>
          </p:nvPr>
        </p:nvSpPr>
        <p:spPr/>
        <p:txBody>
          <a:bodyPr/>
          <a:lstStyle/>
          <a:p>
            <a:endParaRPr lang="zh-TW" altLang="en-US"/>
          </a:p>
        </p:txBody>
      </p:sp>
      <p:sp>
        <p:nvSpPr>
          <p:cNvPr id="7" name="直線接點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矩形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橢圓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橢圓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投影片編號版面配置區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58362E3-9EC2-4D53-88FB-56BE42A1DCDC}" type="slidenum">
              <a:rPr lang="zh-TW" altLang="en-US" smtClean="0"/>
              <a:t>‹#›</a:t>
            </a:fld>
            <a:endParaRPr lang="zh-TW" altLang="en-US"/>
          </a:p>
        </p:txBody>
      </p:sp>
      <p:sp>
        <p:nvSpPr>
          <p:cNvPr id="8" name="標題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zh-TW" altLang="en-US" smtClean="0"/>
              <a:t>按一下以編輯母片標題樣式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solidFill>
                  <a:schemeClr val="accent3">
                    <a:shade val="75000"/>
                  </a:schemeClr>
                </a:solidFill>
              </a:defRPr>
            </a:lvl1pPr>
          </a:lstStyle>
          <a:p>
            <a:r>
              <a:rPr kumimoji="0" lang="zh-TW" altLang="en-US" smtClean="0"/>
              <a:t>按一下以編輯母片標題樣式</a:t>
            </a:r>
            <a:endParaRPr kumimoji="0" lang="en-US"/>
          </a:p>
        </p:txBody>
      </p:sp>
      <p:sp>
        <p:nvSpPr>
          <p:cNvPr id="4" name="日期版面配置區 3"/>
          <p:cNvSpPr>
            <a:spLocks noGrp="1"/>
          </p:cNvSpPr>
          <p:nvPr>
            <p:ph type="dt" sz="half" idx="10"/>
          </p:nvPr>
        </p:nvSpPr>
        <p:spPr/>
        <p:txBody>
          <a:bodyPr/>
          <a:lstStyle/>
          <a:p>
            <a:fld id="{D374A10C-6A08-4E51-B7EA-DCB0371525C5}" type="datetimeFigureOut">
              <a:rPr lang="zh-TW" altLang="en-US" smtClean="0"/>
              <a:t>2015/10/6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a:xfrm>
            <a:off x="4361688" y="1026372"/>
            <a:ext cx="457200" cy="441325"/>
          </a:xfrm>
        </p:spPr>
        <p:txBody>
          <a:bodyPr/>
          <a:lstStyle/>
          <a:p>
            <a:fld id="{E58362E3-9EC2-4D53-88FB-56BE42A1DCDC}" type="slidenum">
              <a:rPr lang="zh-TW" altLang="en-US" smtClean="0"/>
              <a:t>‹#›</a:t>
            </a:fld>
            <a:endParaRPr lang="zh-TW" altLang="en-US"/>
          </a:p>
        </p:txBody>
      </p:sp>
      <p:sp>
        <p:nvSpPr>
          <p:cNvPr id="8" name="內容版面配置區 7"/>
          <p:cNvSpPr>
            <a:spLocks noGrp="1"/>
          </p:cNvSpPr>
          <p:nvPr>
            <p:ph sz="quarter" idx="1"/>
          </p:nvPr>
        </p:nvSpPr>
        <p:spPr>
          <a:xfrm>
            <a:off x="301752" y="1527048"/>
            <a:ext cx="850392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1">
        <a:schemeClr val="bg1"/>
      </p:bgRef>
    </p:bg>
    <p:spTree>
      <p:nvGrpSpPr>
        <p:cNvPr id="1" name=""/>
        <p:cNvGrpSpPr/>
        <p:nvPr/>
      </p:nvGrpSpPr>
      <p:grpSpPr>
        <a:xfrm>
          <a:off x="0" y="0"/>
          <a:ext cx="0" cy="0"/>
          <a:chOff x="0" y="0"/>
          <a:chExt cx="0" cy="0"/>
        </a:xfrm>
      </p:grpSpPr>
      <p:sp>
        <p:nvSpPr>
          <p:cNvPr id="17" name="矩形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矩形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矩形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文字版面配置區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13" name="矩形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矩形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頁尾版面配置區 4"/>
          <p:cNvSpPr>
            <a:spLocks noGrp="1"/>
          </p:cNvSpPr>
          <p:nvPr>
            <p:ph type="ftr" sz="quarter" idx="11"/>
          </p:nvPr>
        </p:nvSpPr>
        <p:spPr/>
        <p:txBody>
          <a:bodyPr/>
          <a:lstStyle/>
          <a:p>
            <a:endParaRPr lang="zh-TW" altLang="en-US"/>
          </a:p>
        </p:txBody>
      </p:sp>
      <p:sp>
        <p:nvSpPr>
          <p:cNvPr id="4" name="日期版面配置區 3"/>
          <p:cNvSpPr>
            <a:spLocks noGrp="1"/>
          </p:cNvSpPr>
          <p:nvPr>
            <p:ph type="dt" sz="half" idx="10"/>
          </p:nvPr>
        </p:nvSpPr>
        <p:spPr/>
        <p:txBody>
          <a:bodyPr/>
          <a:lstStyle/>
          <a:p>
            <a:fld id="{D374A10C-6A08-4E51-B7EA-DCB0371525C5}" type="datetimeFigureOut">
              <a:rPr lang="zh-TW" altLang="en-US" smtClean="0"/>
              <a:t>2015/10/6</a:t>
            </a:fld>
            <a:endParaRPr lang="zh-TW" altLang="en-US"/>
          </a:p>
        </p:txBody>
      </p:sp>
      <p:sp>
        <p:nvSpPr>
          <p:cNvPr id="8" name="直線接點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橢圓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橢圓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投影片編號版面配置區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58362E3-9EC2-4D53-88FB-56BE42A1DCDC}" type="slidenum">
              <a:rPr lang="zh-TW" altLang="en-US" smtClean="0"/>
              <a:t>‹#›</a:t>
            </a:fld>
            <a:endParaRPr lang="zh-TW" altLang="en-US"/>
          </a:p>
        </p:txBody>
      </p:sp>
      <p:sp>
        <p:nvSpPr>
          <p:cNvPr id="2" name="標題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zh-TW" altLang="en-US" smtClean="0"/>
              <a:t>按一下以編輯母片標題樣式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301752" y="228600"/>
            <a:ext cx="8534400" cy="758952"/>
          </a:xfrm>
        </p:spPr>
        <p:txBody>
          <a:body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a:xfrm>
            <a:off x="5791200" y="6409944"/>
            <a:ext cx="3044952" cy="365760"/>
          </a:xfrm>
        </p:spPr>
        <p:txBody>
          <a:bodyPr/>
          <a:lstStyle/>
          <a:p>
            <a:fld id="{D374A10C-6A08-4E51-B7EA-DCB0371525C5}" type="datetimeFigureOut">
              <a:rPr lang="zh-TW" altLang="en-US" smtClean="0"/>
              <a:t>2015/10/6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E58362E3-9EC2-4D53-88FB-56BE42A1DCDC}" type="slidenum">
              <a:rPr lang="zh-TW" altLang="en-US" smtClean="0"/>
              <a:t>‹#›</a:t>
            </a:fld>
            <a:endParaRPr lang="zh-TW" altLang="en-US"/>
          </a:p>
        </p:txBody>
      </p:sp>
      <p:sp>
        <p:nvSpPr>
          <p:cNvPr id="8" name="直線接點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內容版面配置區 9"/>
          <p:cNvSpPr>
            <a:spLocks noGrp="1"/>
          </p:cNvSpPr>
          <p:nvPr>
            <p:ph sz="half" idx="1"/>
          </p:nvPr>
        </p:nvSpPr>
        <p:spPr>
          <a:xfrm>
            <a:off x="301752" y="1371600"/>
            <a:ext cx="4038600" cy="4681728"/>
          </a:xfrm>
        </p:spPr>
        <p:txBody>
          <a:bodyPr/>
          <a:lstStyle>
            <a:lvl1pPr>
              <a:defRPr sz="2500"/>
            </a:lvl1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2" name="內容版面配置區 11"/>
          <p:cNvSpPr>
            <a:spLocks noGrp="1"/>
          </p:cNvSpPr>
          <p:nvPr>
            <p:ph sz="half" idx="2"/>
          </p:nvPr>
        </p:nvSpPr>
        <p:spPr>
          <a:xfrm>
            <a:off x="4800600" y="1371600"/>
            <a:ext cx="4038600" cy="4681728"/>
          </a:xfrm>
        </p:spPr>
        <p:txBody>
          <a:bodyPr/>
          <a:lstStyle>
            <a:lvl1pPr>
              <a:defRPr sz="2500"/>
            </a:lvl1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bg>
      <p:bgRef idx="1001">
        <a:schemeClr val="bg2"/>
      </p:bgRef>
    </p:bg>
    <p:spTree>
      <p:nvGrpSpPr>
        <p:cNvPr id="1" name=""/>
        <p:cNvGrpSpPr/>
        <p:nvPr/>
      </p:nvGrpSpPr>
      <p:grpSpPr>
        <a:xfrm>
          <a:off x="0" y="0"/>
          <a:ext cx="0" cy="0"/>
          <a:chOff x="0" y="0"/>
          <a:chExt cx="0" cy="0"/>
        </a:xfrm>
      </p:grpSpPr>
      <p:sp>
        <p:nvSpPr>
          <p:cNvPr id="10" name="直線接點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矩形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矩形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矩形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矩形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矩形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文字版面配置區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7" name="日期版面配置區 6"/>
          <p:cNvSpPr>
            <a:spLocks noGrp="1"/>
          </p:cNvSpPr>
          <p:nvPr>
            <p:ph type="dt" sz="half" idx="10"/>
          </p:nvPr>
        </p:nvSpPr>
        <p:spPr/>
        <p:txBody>
          <a:bodyPr/>
          <a:lstStyle/>
          <a:p>
            <a:fld id="{D374A10C-6A08-4E51-B7EA-DCB0371525C5}" type="datetimeFigureOut">
              <a:rPr lang="zh-TW" altLang="en-US" smtClean="0"/>
              <a:t>2015/10/6</a:t>
            </a:fld>
            <a:endParaRPr lang="zh-TW" altLang="en-US"/>
          </a:p>
        </p:txBody>
      </p:sp>
      <p:sp>
        <p:nvSpPr>
          <p:cNvPr id="8" name="頁尾版面配置區 7"/>
          <p:cNvSpPr>
            <a:spLocks noGrp="1"/>
          </p:cNvSpPr>
          <p:nvPr>
            <p:ph type="ftr" sz="quarter" idx="11"/>
          </p:nvPr>
        </p:nvSpPr>
        <p:spPr>
          <a:xfrm>
            <a:off x="304800" y="6409944"/>
            <a:ext cx="3581400" cy="365760"/>
          </a:xfrm>
        </p:spPr>
        <p:txBody>
          <a:bodyPr/>
          <a:lstStyle/>
          <a:p>
            <a:endParaRPr lang="zh-TW" altLang="en-US"/>
          </a:p>
        </p:txBody>
      </p:sp>
      <p:sp>
        <p:nvSpPr>
          <p:cNvPr id="15" name="直線接點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內容版面配置區 23"/>
          <p:cNvSpPr>
            <a:spLocks noGrp="1"/>
          </p:cNvSpPr>
          <p:nvPr>
            <p:ph sz="quarter" idx="2"/>
          </p:nvPr>
        </p:nvSpPr>
        <p:spPr>
          <a:xfrm>
            <a:off x="301752" y="2471383"/>
            <a:ext cx="4041648" cy="3818404"/>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26" name="內容版面配置區 25"/>
          <p:cNvSpPr>
            <a:spLocks noGrp="1"/>
          </p:cNvSpPr>
          <p:nvPr>
            <p:ph sz="quarter" idx="4"/>
          </p:nvPr>
        </p:nvSpPr>
        <p:spPr>
          <a:xfrm>
            <a:off x="4800600" y="2471383"/>
            <a:ext cx="4038600" cy="3822192"/>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25" name="橢圓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橢圓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投影片編號版面配置區 8"/>
          <p:cNvSpPr>
            <a:spLocks noGrp="1"/>
          </p:cNvSpPr>
          <p:nvPr>
            <p:ph type="sldNum" sz="quarter" idx="12"/>
          </p:nvPr>
        </p:nvSpPr>
        <p:spPr>
          <a:xfrm>
            <a:off x="4343400" y="1042416"/>
            <a:ext cx="457200" cy="441325"/>
          </a:xfrm>
        </p:spPr>
        <p:txBody>
          <a:bodyPr/>
          <a:lstStyle>
            <a:lvl1pPr algn="ctr">
              <a:defRPr/>
            </a:lvl1pPr>
          </a:lstStyle>
          <a:p>
            <a:fld id="{E58362E3-9EC2-4D53-88FB-56BE42A1DCDC}" type="slidenum">
              <a:rPr lang="zh-TW" altLang="en-US" smtClean="0"/>
              <a:t>‹#›</a:t>
            </a:fld>
            <a:endParaRPr lang="zh-TW" altLang="en-US"/>
          </a:p>
        </p:txBody>
      </p:sp>
      <p:sp>
        <p:nvSpPr>
          <p:cNvPr id="23" name="標題 22"/>
          <p:cNvSpPr>
            <a:spLocks noGrp="1"/>
          </p:cNvSpPr>
          <p:nvPr>
            <p:ph type="title"/>
          </p:nvPr>
        </p:nvSpPr>
        <p:spPr/>
        <p:txBody>
          <a:bodyPr rtlCol="0" anchor="b" anchorCtr="0"/>
          <a:lstStyle/>
          <a:p>
            <a:r>
              <a:rPr kumimoji="0" lang="zh-TW" altLang="en-US" smtClean="0"/>
              <a:t>按一下以編輯母片標題樣式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D374A10C-6A08-4E51-B7EA-DCB0371525C5}" type="datetimeFigureOut">
              <a:rPr lang="zh-TW" altLang="en-US" smtClean="0"/>
              <a:t>2015/10/6</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a:xfrm>
            <a:off x="4343400" y="1036020"/>
            <a:ext cx="457200" cy="441325"/>
          </a:xfrm>
        </p:spPr>
        <p:txBody>
          <a:bodyPr/>
          <a:lstStyle/>
          <a:p>
            <a:fld id="{E58362E3-9EC2-4D53-88FB-56BE42A1DCDC}"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7" name="矩形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矩形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矩形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矩形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矩形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矩形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日期版面配置區 1"/>
          <p:cNvSpPr>
            <a:spLocks noGrp="1"/>
          </p:cNvSpPr>
          <p:nvPr>
            <p:ph type="dt" sz="half" idx="10"/>
          </p:nvPr>
        </p:nvSpPr>
        <p:spPr/>
        <p:txBody>
          <a:bodyPr/>
          <a:lstStyle/>
          <a:p>
            <a:fld id="{D374A10C-6A08-4E51-B7EA-DCB0371525C5}" type="datetimeFigureOut">
              <a:rPr lang="zh-TW" altLang="en-US" smtClean="0"/>
              <a:t>2015/10/6</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a:xfrm>
            <a:off x="4267200" y="6324600"/>
            <a:ext cx="609600" cy="441324"/>
          </a:xfrm>
        </p:spPr>
        <p:txBody>
          <a:bodyPr/>
          <a:lstStyle>
            <a:lvl1pPr>
              <a:defRPr>
                <a:solidFill>
                  <a:srgbClr val="FFFFFF"/>
                </a:solidFill>
              </a:defRPr>
            </a:lvl1pPr>
          </a:lstStyle>
          <a:p>
            <a:fld id="{E58362E3-9EC2-4D53-88FB-56BE42A1DCDC}"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bg>
      <p:bgRef idx="1001">
        <a:schemeClr val="bg1"/>
      </p:bgRef>
    </p:bg>
    <p:spTree>
      <p:nvGrpSpPr>
        <p:cNvPr id="1" name=""/>
        <p:cNvGrpSpPr/>
        <p:nvPr/>
      </p:nvGrpSpPr>
      <p:grpSpPr>
        <a:xfrm>
          <a:off x="0" y="0"/>
          <a:ext cx="0" cy="0"/>
          <a:chOff x="0" y="0"/>
          <a:chExt cx="0" cy="0"/>
        </a:xfrm>
      </p:grpSpPr>
      <p:sp>
        <p:nvSpPr>
          <p:cNvPr id="19" name="矩形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矩形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矩形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矩形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8" name="矩形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直線接點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內容版面配置區 19"/>
          <p:cNvSpPr>
            <a:spLocks noGrp="1"/>
          </p:cNvSpPr>
          <p:nvPr>
            <p:ph sz="quarter" idx="1"/>
          </p:nvPr>
        </p:nvSpPr>
        <p:spPr>
          <a:xfrm>
            <a:off x="3124200" y="685800"/>
            <a:ext cx="5638800" cy="54102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0" name="橢圓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橢圓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投影片編號版面配置區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E58362E3-9EC2-4D53-88FB-56BE42A1DCDC}" type="slidenum">
              <a:rPr lang="zh-TW" altLang="en-US" smtClean="0"/>
              <a:t>‹#›</a:t>
            </a:fld>
            <a:endParaRPr lang="zh-TW" altLang="en-US"/>
          </a:p>
        </p:txBody>
      </p:sp>
      <p:sp>
        <p:nvSpPr>
          <p:cNvPr id="21" name="矩形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日期版面配置區 4"/>
          <p:cNvSpPr>
            <a:spLocks noGrp="1"/>
          </p:cNvSpPr>
          <p:nvPr>
            <p:ph type="dt" sz="half" idx="10"/>
          </p:nvPr>
        </p:nvSpPr>
        <p:spPr/>
        <p:txBody>
          <a:bodyPr/>
          <a:lstStyle/>
          <a:p>
            <a:fld id="{D374A10C-6A08-4E51-B7EA-DCB0371525C5}" type="datetimeFigureOut">
              <a:rPr lang="zh-TW" altLang="en-US" smtClean="0"/>
              <a:t>2015/10/6</a:t>
            </a:fld>
            <a:endParaRPr lang="zh-TW" altLang="en-US"/>
          </a:p>
        </p:txBody>
      </p:sp>
      <p:sp>
        <p:nvSpPr>
          <p:cNvPr id="6" name="頁尾版面配置區 5"/>
          <p:cNvSpPr>
            <a:spLocks noGrp="1"/>
          </p:cNvSpPr>
          <p:nvPr>
            <p:ph type="ftr" sz="quarter" idx="11"/>
          </p:nvPr>
        </p:nvSpPr>
        <p:spPr>
          <a:xfrm>
            <a:off x="301752" y="6410848"/>
            <a:ext cx="3383280" cy="365760"/>
          </a:xfrm>
        </p:spPr>
        <p:txBody>
          <a:bodyPr/>
          <a:lstStyle/>
          <a:p>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1" name="直線接點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矩形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矩形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矩形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矩形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橢圓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橢圓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投影片編號版面配置區 6"/>
          <p:cNvSpPr>
            <a:spLocks noGrp="1"/>
          </p:cNvSpPr>
          <p:nvPr>
            <p:ph type="sldNum" sz="quarter" idx="12"/>
          </p:nvPr>
        </p:nvSpPr>
        <p:spPr>
          <a:xfrm>
            <a:off x="1371600" y="312738"/>
            <a:ext cx="457200" cy="441325"/>
          </a:xfrm>
        </p:spPr>
        <p:txBody>
          <a:bodyPr/>
          <a:lstStyle/>
          <a:p>
            <a:fld id="{E58362E3-9EC2-4D53-88FB-56BE42A1DCDC}" type="slidenum">
              <a:rPr lang="zh-TW" altLang="en-US" smtClean="0"/>
              <a:t>‹#›</a:t>
            </a:fld>
            <a:endParaRPr lang="zh-TW" altLang="en-US"/>
          </a:p>
        </p:txBody>
      </p:sp>
      <p:sp>
        <p:nvSpPr>
          <p:cNvPr id="2" name="標題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3000375" y="609600"/>
            <a:ext cx="5867400" cy="4267200"/>
          </a:xfrm>
        </p:spPr>
        <p:txBody>
          <a:bodyPr/>
          <a:lstStyle>
            <a:lvl1pPr marL="0" indent="0">
              <a:buNone/>
              <a:defRPr sz="3200"/>
            </a:lvl1pPr>
          </a:lstStyle>
          <a:p>
            <a:r>
              <a:rPr kumimoji="0" lang="zh-TW" altLang="en-US" smtClean="0"/>
              <a:t>按一下圖示以新增圖片</a:t>
            </a:r>
            <a:endParaRPr kumimoji="0" lang="en-US" dirty="0"/>
          </a:p>
        </p:txBody>
      </p:sp>
      <p:sp>
        <p:nvSpPr>
          <p:cNvPr id="4" name="文字版面配置區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zh-TW" altLang="en-US" smtClean="0"/>
              <a:t>按一下以編輯母片文字樣式</a:t>
            </a:r>
          </a:p>
        </p:txBody>
      </p:sp>
      <p:sp>
        <p:nvSpPr>
          <p:cNvPr id="22" name="矩形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日期版面配置區 4"/>
          <p:cNvSpPr>
            <a:spLocks noGrp="1"/>
          </p:cNvSpPr>
          <p:nvPr>
            <p:ph type="dt" sz="half" idx="10"/>
          </p:nvPr>
        </p:nvSpPr>
        <p:spPr>
          <a:xfrm>
            <a:off x="5788152" y="6404984"/>
            <a:ext cx="3044952" cy="365760"/>
          </a:xfrm>
        </p:spPr>
        <p:txBody>
          <a:bodyPr/>
          <a:lstStyle/>
          <a:p>
            <a:fld id="{D374A10C-6A08-4E51-B7EA-DCB0371525C5}" type="datetimeFigureOut">
              <a:rPr lang="zh-TW" altLang="en-US" smtClean="0"/>
              <a:t>2015/10/6</a:t>
            </a:fld>
            <a:endParaRPr lang="zh-TW" altLang="en-US"/>
          </a:p>
        </p:txBody>
      </p:sp>
      <p:sp>
        <p:nvSpPr>
          <p:cNvPr id="6" name="頁尾版面配置區 5"/>
          <p:cNvSpPr>
            <a:spLocks noGrp="1"/>
          </p:cNvSpPr>
          <p:nvPr>
            <p:ph type="ftr" sz="quarter" idx="11"/>
          </p:nvPr>
        </p:nvSpPr>
        <p:spPr>
          <a:xfrm>
            <a:off x="301752" y="6410848"/>
            <a:ext cx="3584448" cy="365760"/>
          </a:xfrm>
        </p:spPr>
        <p:txBody>
          <a:bodyPr/>
          <a:lstStyle/>
          <a:p>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D374A10C-6A08-4E51-B7EA-DCB0371525C5}" type="datetimeFigureOut">
              <a:rPr lang="zh-TW" altLang="en-US" smtClean="0"/>
              <a:t>2015/10/6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58362E3-9EC2-4D53-88FB-56BE42A1DCDC}" type="slidenum">
              <a:rPr lang="zh-TW" altLang="en-US" smtClean="0"/>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bg>
      <p:bgRef idx="1001">
        <a:schemeClr val="bg2"/>
      </p:bgRef>
    </p:bg>
    <p:spTree>
      <p:nvGrpSpPr>
        <p:cNvPr id="1" name=""/>
        <p:cNvGrpSpPr/>
        <p:nvPr/>
      </p:nvGrpSpPr>
      <p:grpSpPr>
        <a:xfrm>
          <a:off x="0" y="0"/>
          <a:ext cx="0" cy="0"/>
          <a:chOff x="0" y="0"/>
          <a:chExt cx="0" cy="0"/>
        </a:xfrm>
      </p:grpSpPr>
      <p:sp>
        <p:nvSpPr>
          <p:cNvPr id="7" name="矩形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矩形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矩形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矩形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矩形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矩形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直線接點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橢圓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橢圓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投影片編號版面配置區 5"/>
          <p:cNvSpPr>
            <a:spLocks noGrp="1"/>
          </p:cNvSpPr>
          <p:nvPr>
            <p:ph type="sldNum" sz="quarter" idx="12"/>
          </p:nvPr>
        </p:nvSpPr>
        <p:spPr>
          <a:xfrm>
            <a:off x="6915912" y="3009901"/>
            <a:ext cx="457200" cy="441325"/>
          </a:xfrm>
        </p:spPr>
        <p:txBody>
          <a:bodyPr/>
          <a:lstStyle/>
          <a:p>
            <a:fld id="{E58362E3-9EC2-4D53-88FB-56BE42A1DCDC}" type="slidenum">
              <a:rPr lang="zh-TW" altLang="en-US" smtClean="0"/>
              <a:t>‹#›</a:t>
            </a:fld>
            <a:endParaRPr lang="zh-TW" altLang="en-US"/>
          </a:p>
        </p:txBody>
      </p:sp>
      <p:sp>
        <p:nvSpPr>
          <p:cNvPr id="3" name="直排文字版面配置區 2"/>
          <p:cNvSpPr>
            <a:spLocks noGrp="1"/>
          </p:cNvSpPr>
          <p:nvPr>
            <p:ph type="body" orient="vert" idx="1"/>
          </p:nvPr>
        </p:nvSpPr>
        <p:spPr>
          <a:xfrm>
            <a:off x="304800" y="304800"/>
            <a:ext cx="6553200" cy="5821366"/>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D374A10C-6A08-4E51-B7EA-DCB0371525C5}" type="datetimeFigureOut">
              <a:rPr lang="zh-TW" altLang="en-US" smtClean="0"/>
              <a:t>2015/10/6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2" name="直排標題 1"/>
          <p:cNvSpPr>
            <a:spLocks noGrp="1"/>
          </p:cNvSpPr>
          <p:nvPr>
            <p:ph type="title" orient="vert"/>
          </p:nvPr>
        </p:nvSpPr>
        <p:spPr>
          <a:xfrm>
            <a:off x="7391400" y="304801"/>
            <a:ext cx="1447800" cy="5851525"/>
          </a:xfrm>
        </p:spPr>
        <p:txBody>
          <a:bodyPr vert="eaVert"/>
          <a:lstStyle/>
          <a:p>
            <a:r>
              <a:rPr kumimoji="0" lang="zh-TW" altLang="en-US" smtClean="0"/>
              <a:t>按一下以編輯母片標題樣式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矩形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矩形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日期版面配置區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374A10C-6A08-4E51-B7EA-DCB0371525C5}" type="datetimeFigureOut">
              <a:rPr lang="zh-TW" altLang="en-US" smtClean="0"/>
              <a:t>2015/10/6</a:t>
            </a:fld>
            <a:endParaRPr lang="zh-TW" altLang="en-US"/>
          </a:p>
        </p:txBody>
      </p:sp>
      <p:sp>
        <p:nvSpPr>
          <p:cNvPr id="3" name="頁尾版面配置區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zh-TW" altLang="en-US"/>
          </a:p>
        </p:txBody>
      </p:sp>
      <p:sp>
        <p:nvSpPr>
          <p:cNvPr id="8" name="矩形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直線接點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橢圓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橢圓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投影片編號版面配置區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E58362E3-9EC2-4D53-88FB-56BE42A1DCDC}" type="slidenum">
              <a:rPr lang="zh-TW" altLang="en-US" smtClean="0"/>
              <a:t>‹#›</a:t>
            </a:fld>
            <a:endParaRPr lang="zh-TW" altLang="en-US"/>
          </a:p>
        </p:txBody>
      </p:sp>
      <p:sp>
        <p:nvSpPr>
          <p:cNvPr id="22" name="標題版面配置區 21"/>
          <p:cNvSpPr>
            <a:spLocks noGrp="1"/>
          </p:cNvSpPr>
          <p:nvPr>
            <p:ph type="title"/>
          </p:nvPr>
        </p:nvSpPr>
        <p:spPr>
          <a:xfrm>
            <a:off x="301752" y="228600"/>
            <a:ext cx="8534400" cy="758952"/>
          </a:xfrm>
          <a:prstGeom prst="rect">
            <a:avLst/>
          </a:prstGeom>
        </p:spPr>
        <p:txBody>
          <a:bodyPr vert="horz" anchor="b">
            <a:normAutofit/>
          </a:bodyPr>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34892;&#25919;&#38498;&#30740;&#31350;&#30332;&#23637;&#32771;&#26680;&#22996;&#21729;&#26371;&#23450;&#32681;&#20559;&#36960;&#22320;&#21312;&#37129;&#37806;&#21517;&#31281;&#65288;&#12300;&#21312;&#22495;&#24369;&#21218;&#12301;&#20043;&#34892;&#25919;&#21312;&#31684;&#22285;&#65289;.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CVHS&#36335;&#24465;.pdf" TargetMode="External"/><Relationship Id="rId2" Type="http://schemas.openxmlformats.org/officeDocument/2006/relationships/hyperlink" Target="104&#23416;&#24180;&#24230;&#21331;&#36234;&#24107;&#36039;&#22521;&#32946;&#29518;&#23416;&#37329;&#29956;&#36984;&#34920;&#20214;&#36039;&#26009;&#27298;&#38468;&#35498;&#26126;.doc"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1403648" y="2780928"/>
            <a:ext cx="6400800" cy="2913856"/>
          </a:xfrm>
        </p:spPr>
        <p:txBody>
          <a:bodyPr>
            <a:noAutofit/>
          </a:bodyPr>
          <a:lstStyle/>
          <a:p>
            <a:r>
              <a:rPr lang="en-US" altLang="zh-TW" sz="4800" dirty="0" smtClean="0"/>
              <a:t>104</a:t>
            </a:r>
            <a:r>
              <a:rPr lang="zh-TW" altLang="en-US" sz="4800" dirty="0" smtClean="0"/>
              <a:t>學年</a:t>
            </a:r>
            <a:r>
              <a:rPr lang="zh-TW" altLang="en-US" sz="4800" dirty="0"/>
              <a:t>度</a:t>
            </a:r>
            <a:endParaRPr lang="en-US" altLang="zh-TW" sz="4800" dirty="0"/>
          </a:p>
          <a:p>
            <a:r>
              <a:rPr lang="zh-TW" altLang="zh-TW" sz="4800" dirty="0"/>
              <a:t>卓越師資培育獎學金</a:t>
            </a:r>
            <a:endParaRPr lang="en-US" altLang="zh-TW" sz="4800" dirty="0"/>
          </a:p>
          <a:p>
            <a:r>
              <a:rPr lang="zh-TW" altLang="zh-TW" sz="4800" dirty="0"/>
              <a:t>甄選</a:t>
            </a:r>
            <a:r>
              <a:rPr lang="zh-TW" altLang="en-US" sz="4800" dirty="0"/>
              <a:t>說明</a:t>
            </a:r>
            <a:r>
              <a:rPr lang="zh-TW" altLang="en-US" sz="4800" dirty="0" smtClean="0"/>
              <a:t>會</a:t>
            </a:r>
            <a:endParaRPr lang="zh-TW" altLang="en-US" sz="4800" dirty="0"/>
          </a:p>
        </p:txBody>
      </p:sp>
      <p:sp>
        <p:nvSpPr>
          <p:cNvPr id="2" name="標題 1"/>
          <p:cNvSpPr>
            <a:spLocks noGrp="1"/>
          </p:cNvSpPr>
          <p:nvPr>
            <p:ph type="ctrTitle"/>
          </p:nvPr>
        </p:nvSpPr>
        <p:spPr>
          <a:xfrm>
            <a:off x="683568" y="332656"/>
            <a:ext cx="7772400" cy="1656184"/>
          </a:xfrm>
        </p:spPr>
        <p:txBody>
          <a:bodyPr>
            <a:normAutofit fontScale="90000"/>
          </a:bodyPr>
          <a:lstStyle/>
          <a:p>
            <a:r>
              <a:rPr lang="zh-TW" altLang="zh-TW" sz="4400" dirty="0"/>
              <a:t>輔仁大學學校財團法人</a:t>
            </a:r>
            <a:r>
              <a:rPr lang="zh-TW" altLang="zh-TW" sz="4400" dirty="0" smtClean="0"/>
              <a:t>輔仁大學</a:t>
            </a:r>
            <a:r>
              <a:rPr lang="zh-TW" altLang="en-US" sz="4400" dirty="0" smtClean="0"/>
              <a:t/>
            </a:r>
            <a:br>
              <a:rPr lang="zh-TW" altLang="en-US" sz="4400" dirty="0" smtClean="0"/>
            </a:br>
            <a:r>
              <a:rPr lang="zh-TW" altLang="en-US" sz="4400" dirty="0" smtClean="0"/>
              <a:t>師資培育中心</a:t>
            </a:r>
            <a:endParaRPr lang="zh-TW" altLang="en-US" dirty="0"/>
          </a:p>
        </p:txBody>
      </p:sp>
      <p:sp>
        <p:nvSpPr>
          <p:cNvPr id="4" name="標題 1"/>
          <p:cNvSpPr txBox="1">
            <a:spLocks/>
          </p:cNvSpPr>
          <p:nvPr/>
        </p:nvSpPr>
        <p:spPr>
          <a:xfrm>
            <a:off x="2195736" y="5445224"/>
            <a:ext cx="4968552" cy="720080"/>
          </a:xfrm>
          <a:prstGeom prst="rect">
            <a:avLst/>
          </a:prstGeom>
        </p:spPr>
        <p:txBody>
          <a:bodyPr vert="horz" anchor="b">
            <a:normAutofit lnSpcReduction="10000"/>
          </a:bodyPr>
          <a:lstStyle>
            <a:lvl1pPr algn="ctr" rtl="0" eaLnBrk="1" latinLnBrk="0" hangingPunct="1">
              <a:spcBef>
                <a:spcPct val="0"/>
              </a:spcBef>
              <a:buNone/>
              <a:defRPr kumimoji="0" sz="4200" kern="1200">
                <a:solidFill>
                  <a:schemeClr val="accent1"/>
                </a:solidFill>
                <a:latin typeface="+mj-lt"/>
                <a:ea typeface="+mj-ea"/>
                <a:cs typeface="+mj-cs"/>
              </a:defRPr>
            </a:lvl1pPr>
          </a:lstStyle>
          <a:p>
            <a:r>
              <a:rPr lang="en-US" altLang="zh-TW" dirty="0" smtClean="0"/>
              <a:t>104</a:t>
            </a:r>
            <a:r>
              <a:rPr lang="zh-TW" altLang="en-US" dirty="0" smtClean="0"/>
              <a:t>年</a:t>
            </a:r>
            <a:r>
              <a:rPr lang="en-US" altLang="zh-TW" dirty="0" smtClean="0"/>
              <a:t>10</a:t>
            </a:r>
            <a:r>
              <a:rPr lang="zh-TW" altLang="en-US" dirty="0" smtClean="0"/>
              <a:t>月</a:t>
            </a:r>
            <a:r>
              <a:rPr lang="en-US" altLang="zh-TW" dirty="0" smtClean="0"/>
              <a:t>8</a:t>
            </a:r>
            <a:r>
              <a:rPr lang="zh-TW" altLang="en-US" dirty="0" smtClean="0"/>
              <a:t>日</a:t>
            </a:r>
            <a:endParaRPr lang="zh-TW" altLang="en-US" dirty="0"/>
          </a:p>
        </p:txBody>
      </p:sp>
    </p:spTree>
    <p:extLst>
      <p:ext uri="{BB962C8B-B14F-4D97-AF65-F5344CB8AC3E}">
        <p14:creationId xmlns:p14="http://schemas.microsoft.com/office/powerpoint/2010/main" val="23260629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en-US" dirty="0" smtClean="0"/>
              <a:t>法源依據</a:t>
            </a:r>
            <a:endParaRPr lang="zh-TW" altLang="en-US" dirty="0"/>
          </a:p>
        </p:txBody>
      </p:sp>
      <p:sp>
        <p:nvSpPr>
          <p:cNvPr id="3" name="內容版面配置區 2"/>
          <p:cNvSpPr>
            <a:spLocks noGrp="1"/>
          </p:cNvSpPr>
          <p:nvPr>
            <p:ph sz="quarter" idx="1"/>
          </p:nvPr>
        </p:nvSpPr>
        <p:spPr>
          <a:xfrm>
            <a:off x="827584" y="1916832"/>
            <a:ext cx="7704856" cy="4392488"/>
          </a:xfrm>
        </p:spPr>
        <p:txBody>
          <a:bodyPr>
            <a:noAutofit/>
          </a:bodyPr>
          <a:lstStyle/>
          <a:p>
            <a:r>
              <a:rPr lang="zh-TW" altLang="zh-TW" sz="4000" dirty="0"/>
              <a:t>教育部補助辦理卓越師資培育獎學金計畫作業</a:t>
            </a:r>
            <a:r>
              <a:rPr lang="zh-TW" altLang="zh-TW" sz="4000" dirty="0" smtClean="0"/>
              <a:t>要點</a:t>
            </a:r>
            <a:endParaRPr lang="en-US" altLang="zh-TW" sz="4000" dirty="0" smtClean="0"/>
          </a:p>
          <a:p>
            <a:pPr marL="0" indent="0">
              <a:buNone/>
            </a:pPr>
            <a:r>
              <a:rPr lang="zh-TW" altLang="en-US" sz="2000" dirty="0"/>
              <a:t> </a:t>
            </a:r>
            <a:r>
              <a:rPr lang="zh-TW" altLang="en-US" sz="2000" dirty="0" smtClean="0"/>
              <a:t>    「</a:t>
            </a:r>
            <a:r>
              <a:rPr lang="en-US" altLang="zh-TW" sz="2000" dirty="0" smtClean="0"/>
              <a:t>103</a:t>
            </a:r>
            <a:r>
              <a:rPr lang="zh-TW" altLang="zh-TW" sz="2000" dirty="0"/>
              <a:t>年</a:t>
            </a:r>
            <a:r>
              <a:rPr lang="en-US" altLang="zh-TW" sz="2000" dirty="0"/>
              <a:t>8</a:t>
            </a:r>
            <a:r>
              <a:rPr lang="zh-TW" altLang="zh-TW" sz="2000" dirty="0"/>
              <a:t>月</a:t>
            </a:r>
            <a:r>
              <a:rPr lang="en-US" altLang="zh-TW" sz="2000" dirty="0"/>
              <a:t>19</a:t>
            </a:r>
            <a:r>
              <a:rPr lang="zh-TW" altLang="zh-TW" sz="2000" dirty="0"/>
              <a:t>日臺教師（二）字第</a:t>
            </a:r>
            <a:r>
              <a:rPr lang="en-US" altLang="zh-TW" sz="2000" dirty="0"/>
              <a:t>1030098065B</a:t>
            </a:r>
            <a:r>
              <a:rPr lang="zh-TW" altLang="zh-TW" sz="2000" dirty="0"/>
              <a:t>號令訂</a:t>
            </a:r>
            <a:r>
              <a:rPr lang="zh-TW" altLang="zh-TW" sz="2000" dirty="0" smtClean="0"/>
              <a:t>定</a:t>
            </a:r>
            <a:r>
              <a:rPr lang="zh-TW" altLang="en-US" sz="2000" dirty="0" smtClean="0"/>
              <a:t>」</a:t>
            </a:r>
            <a:endParaRPr lang="en-US" altLang="zh-TW" sz="2000" dirty="0" smtClean="0"/>
          </a:p>
          <a:p>
            <a:pPr marL="0" indent="0">
              <a:buNone/>
            </a:pPr>
            <a:endParaRPr lang="en-US" altLang="zh-TW" sz="2000" dirty="0" smtClean="0"/>
          </a:p>
          <a:p>
            <a:r>
              <a:rPr lang="zh-TW" altLang="zh-TW" sz="4000" dirty="0" smtClean="0"/>
              <a:t>輔仁大學</a:t>
            </a:r>
            <a:r>
              <a:rPr lang="zh-TW" altLang="zh-TW" sz="4000" dirty="0"/>
              <a:t>學校財團法人輔仁大學卓越師資培育獎學金甄選</a:t>
            </a:r>
            <a:r>
              <a:rPr lang="zh-TW" altLang="zh-TW" sz="4000" dirty="0" smtClean="0"/>
              <a:t>要點</a:t>
            </a:r>
            <a:endParaRPr lang="en-US" altLang="zh-TW" sz="4000" dirty="0" smtClean="0"/>
          </a:p>
          <a:p>
            <a:pPr marL="0" indent="0">
              <a:buNone/>
            </a:pPr>
            <a:r>
              <a:rPr lang="zh-TW" altLang="en-US" sz="2000" dirty="0" smtClean="0"/>
              <a:t>    「</a:t>
            </a:r>
            <a:r>
              <a:rPr lang="en-US" altLang="zh-TW" sz="2000" dirty="0" smtClean="0"/>
              <a:t>103.12.22 </a:t>
            </a:r>
            <a:r>
              <a:rPr lang="zh-TW" altLang="zh-TW" sz="2000" dirty="0"/>
              <a:t>一０三學年度</a:t>
            </a:r>
            <a:r>
              <a:rPr lang="zh-TW" altLang="zh-TW" sz="2000" dirty="0" smtClean="0"/>
              <a:t>第</a:t>
            </a:r>
            <a:r>
              <a:rPr lang="zh-TW" altLang="en-US" sz="2000" dirty="0" smtClean="0"/>
              <a:t>三</a:t>
            </a:r>
            <a:r>
              <a:rPr lang="zh-TW" altLang="zh-TW" sz="2000" dirty="0" smtClean="0"/>
              <a:t>次</a:t>
            </a:r>
            <a:r>
              <a:rPr lang="zh-TW" altLang="zh-TW" sz="2000" dirty="0"/>
              <a:t>中心會議訂定</a:t>
            </a:r>
            <a:r>
              <a:rPr lang="zh-TW" altLang="en-US" sz="2000" dirty="0" smtClean="0"/>
              <a:t>」</a:t>
            </a:r>
            <a:endParaRPr lang="zh-TW" altLang="en-US" sz="2000" dirty="0"/>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67733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獎學金</a:t>
            </a:r>
            <a:r>
              <a:rPr lang="zh-TW" altLang="zh-TW" dirty="0" smtClean="0"/>
              <a:t>名額</a:t>
            </a:r>
            <a:endParaRPr lang="zh-TW" altLang="en-US" dirty="0"/>
          </a:p>
        </p:txBody>
      </p:sp>
      <p:sp>
        <p:nvSpPr>
          <p:cNvPr id="3" name="內容版面配置區 2"/>
          <p:cNvSpPr>
            <a:spLocks noGrp="1"/>
          </p:cNvSpPr>
          <p:nvPr>
            <p:ph sz="quarter" idx="1"/>
          </p:nvPr>
        </p:nvSpPr>
        <p:spPr>
          <a:xfrm>
            <a:off x="611560" y="1700808"/>
            <a:ext cx="7992888" cy="4824536"/>
          </a:xfrm>
        </p:spPr>
        <p:txBody>
          <a:bodyPr>
            <a:noAutofit/>
          </a:bodyPr>
          <a:lstStyle/>
          <a:p>
            <a:r>
              <a:rPr lang="zh-TW" altLang="zh-TW" sz="3200" dirty="0"/>
              <a:t>本校卓越師資培育獎學金總名額以教育部每學年核定公布</a:t>
            </a:r>
            <a:r>
              <a:rPr lang="zh-TW" altLang="zh-TW" sz="3200" dirty="0" smtClean="0"/>
              <a:t>為主。</a:t>
            </a:r>
            <a:endParaRPr lang="en-US" altLang="zh-TW" sz="3200" dirty="0" smtClean="0"/>
          </a:p>
          <a:p>
            <a:r>
              <a:rPr lang="en-US" altLang="zh-TW" sz="3200" dirty="0" smtClean="0"/>
              <a:t>104</a:t>
            </a:r>
            <a:r>
              <a:rPr lang="zh-TW" altLang="en-US" sz="3200" dirty="0" smtClean="0"/>
              <a:t>學年度教育部核定</a:t>
            </a:r>
            <a:r>
              <a:rPr lang="zh-TW" altLang="en-US" sz="3200" dirty="0"/>
              <a:t>本校新增獎學金</a:t>
            </a:r>
            <a:r>
              <a:rPr lang="zh-TW" altLang="en-US" sz="3200" dirty="0" smtClean="0"/>
              <a:t>名額共</a:t>
            </a:r>
            <a:r>
              <a:rPr lang="en-US" altLang="zh-TW" sz="3200" dirty="0" smtClean="0"/>
              <a:t>10</a:t>
            </a:r>
            <a:r>
              <a:rPr lang="zh-TW" altLang="en-US" sz="3200" dirty="0" smtClean="0"/>
              <a:t>名。</a:t>
            </a:r>
            <a:r>
              <a:rPr lang="en-US" altLang="zh-TW" sz="2400" dirty="0" smtClean="0">
                <a:solidFill>
                  <a:srgbClr val="FF0000"/>
                </a:solidFill>
              </a:rPr>
              <a:t>(</a:t>
            </a:r>
            <a:r>
              <a:rPr lang="zh-TW" altLang="en-US" sz="2400" dirty="0" smtClean="0">
                <a:solidFill>
                  <a:srgbClr val="FF0000"/>
                </a:solidFill>
              </a:rPr>
              <a:t>限中等學程師資生申請</a:t>
            </a:r>
            <a:r>
              <a:rPr lang="en-US" altLang="zh-TW" sz="2400" dirty="0" smtClean="0">
                <a:solidFill>
                  <a:srgbClr val="FF0000"/>
                </a:solidFill>
              </a:rPr>
              <a:t>)</a:t>
            </a:r>
            <a:r>
              <a:rPr lang="zh-TW" altLang="en-US" sz="1800" dirty="0" smtClean="0"/>
              <a:t>「</a:t>
            </a:r>
            <a:r>
              <a:rPr lang="en-US" altLang="zh-TW" sz="1800" dirty="0" smtClean="0"/>
              <a:t>104.9.25</a:t>
            </a:r>
            <a:r>
              <a:rPr lang="zh-TW" altLang="en-US" sz="1800" dirty="0" smtClean="0"/>
              <a:t>臺教師</a:t>
            </a:r>
            <a:r>
              <a:rPr lang="en-US" altLang="zh-TW" sz="1800" dirty="0" smtClean="0"/>
              <a:t>(</a:t>
            </a:r>
            <a:r>
              <a:rPr lang="zh-TW" altLang="en-US" sz="1800" dirty="0" smtClean="0"/>
              <a:t>二</a:t>
            </a:r>
            <a:r>
              <a:rPr lang="en-US" altLang="zh-TW" sz="1800" dirty="0" smtClean="0"/>
              <a:t>)</a:t>
            </a:r>
            <a:r>
              <a:rPr lang="zh-TW" altLang="en-US" sz="1800" dirty="0" smtClean="0"/>
              <a:t>字第</a:t>
            </a:r>
            <a:r>
              <a:rPr lang="en-US" altLang="zh-TW" sz="1800" dirty="0" smtClean="0"/>
              <a:t>1040125987L</a:t>
            </a:r>
            <a:r>
              <a:rPr lang="zh-TW" altLang="en-US" sz="1800" dirty="0" smtClean="0"/>
              <a:t>號函核定」</a:t>
            </a:r>
            <a:endParaRPr lang="en-US" altLang="zh-TW" sz="1800" dirty="0" smtClean="0"/>
          </a:p>
          <a:p>
            <a:r>
              <a:rPr lang="zh-TW" altLang="zh-TW" sz="3200" dirty="0" smtClean="0"/>
              <a:t>獎學金名額優先核給經濟弱勢及區域弱勢，且符合申請資格之優秀師資生，以核定總額之</a:t>
            </a:r>
            <a:r>
              <a:rPr lang="en-US" altLang="zh-TW" sz="3200" dirty="0" smtClean="0"/>
              <a:t>50%</a:t>
            </a:r>
            <a:r>
              <a:rPr lang="zh-TW" altLang="zh-TW" sz="3200" dirty="0" smtClean="0"/>
              <a:t>為原則（弱勢師資生錄取名額未達前開比例時，得流用於一般生師資生）。</a:t>
            </a:r>
            <a:endParaRPr lang="en-US" altLang="zh-TW" sz="3200" dirty="0" smtClean="0"/>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33839714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獎學金</a:t>
            </a:r>
            <a:r>
              <a:rPr lang="zh-TW" altLang="zh-TW" dirty="0" smtClean="0"/>
              <a:t>金額</a:t>
            </a:r>
            <a:r>
              <a:rPr lang="zh-TW" altLang="en-US" dirty="0" smtClean="0"/>
              <a:t>  </a:t>
            </a:r>
            <a:r>
              <a:rPr lang="en-US" altLang="zh-TW" dirty="0" smtClean="0"/>
              <a:t>1/2</a:t>
            </a:r>
            <a:endParaRPr lang="zh-TW" altLang="en-US" dirty="0"/>
          </a:p>
        </p:txBody>
      </p:sp>
      <p:sp>
        <p:nvSpPr>
          <p:cNvPr id="3" name="內容版面配置區 2"/>
          <p:cNvSpPr>
            <a:spLocks noGrp="1"/>
          </p:cNvSpPr>
          <p:nvPr>
            <p:ph sz="quarter" idx="1"/>
          </p:nvPr>
        </p:nvSpPr>
        <p:spPr>
          <a:xfrm>
            <a:off x="467544" y="1628800"/>
            <a:ext cx="8280920" cy="4968552"/>
          </a:xfrm>
        </p:spPr>
        <p:txBody>
          <a:bodyPr>
            <a:noAutofit/>
          </a:bodyPr>
          <a:lstStyle/>
          <a:p>
            <a:r>
              <a:rPr lang="zh-TW" altLang="zh-TW" sz="2800" dirty="0"/>
              <a:t>（一）獲甄選通過之師資生（以下簡稱卓獎生），每名每月核發</a:t>
            </a:r>
            <a:r>
              <a:rPr lang="en-US" altLang="zh-TW" sz="2800" dirty="0"/>
              <a:t>8,000</a:t>
            </a:r>
            <a:r>
              <a:rPr lang="zh-TW" altLang="zh-TW" sz="2800" dirty="0"/>
              <a:t>元，以取得卓獎生之身分次月起請領。</a:t>
            </a:r>
          </a:p>
          <a:p>
            <a:r>
              <a:rPr lang="zh-TW" altLang="zh-TW" sz="2800" dirty="0"/>
              <a:t>（二）卓獎生修習師資職前教育專業課程期間，須每學期通過各項考核，方得符合續領獎學金資格。卓獎生符合續領獎學金資格者，最多得續領至應畢業年度。</a:t>
            </a:r>
          </a:p>
          <a:p>
            <a:r>
              <a:rPr lang="zh-TW" altLang="zh-TW" sz="2800" dirty="0"/>
              <a:t>（三）卓獎生獎學金最多核發至完成師資職前教育課程為止（修習教育實習課程階段不提供獎學金）。當學期畢業者，僅得領取至畢業月份。</a:t>
            </a:r>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3317890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獎學金</a:t>
            </a:r>
            <a:r>
              <a:rPr lang="zh-TW" altLang="zh-TW" dirty="0" smtClean="0"/>
              <a:t>金額</a:t>
            </a:r>
            <a:r>
              <a:rPr lang="zh-TW" altLang="en-US" dirty="0" smtClean="0"/>
              <a:t>  </a:t>
            </a:r>
            <a:r>
              <a:rPr lang="en-US" altLang="zh-TW" dirty="0" smtClean="0"/>
              <a:t>2/2</a:t>
            </a:r>
            <a:endParaRPr lang="zh-TW" altLang="en-US" dirty="0"/>
          </a:p>
        </p:txBody>
      </p:sp>
      <p:sp>
        <p:nvSpPr>
          <p:cNvPr id="3" name="內容版面配置區 2"/>
          <p:cNvSpPr>
            <a:spLocks noGrp="1"/>
          </p:cNvSpPr>
          <p:nvPr>
            <p:ph sz="quarter" idx="1"/>
          </p:nvPr>
        </p:nvSpPr>
        <p:spPr>
          <a:xfrm>
            <a:off x="467544" y="1628800"/>
            <a:ext cx="8280920" cy="4968552"/>
          </a:xfrm>
        </p:spPr>
        <p:txBody>
          <a:bodyPr>
            <a:noAutofit/>
          </a:bodyPr>
          <a:lstStyle/>
          <a:p>
            <a:r>
              <a:rPr lang="zh-TW" altLang="zh-TW" sz="2800" dirty="0"/>
              <a:t>（四）如因修習其他任教學科領域專長需延畢，且修習事實發生於延畢前</a:t>
            </a:r>
            <a:r>
              <a:rPr lang="en-US" altLang="zh-TW" sz="2800" dirty="0"/>
              <a:t>1</a:t>
            </a:r>
            <a:r>
              <a:rPr lang="zh-TW" altLang="zh-TW" sz="2800" dirty="0"/>
              <a:t>年者，經報教育部核准後，得延長</a:t>
            </a:r>
            <a:r>
              <a:rPr lang="en-US" altLang="zh-TW" sz="2800" dirty="0"/>
              <a:t>1</a:t>
            </a:r>
            <a:r>
              <a:rPr lang="zh-TW" altLang="zh-TW" sz="2800" dirty="0"/>
              <a:t>年。</a:t>
            </a:r>
          </a:p>
          <a:p>
            <a:r>
              <a:rPr lang="zh-TW" altLang="zh-TW" sz="2800" dirty="0"/>
              <a:t>（五）如因赴海外交換學生，經報教育部核准者，得保留受領獎學金資格，並以學期為單位暫停卓獎生之權利及義務。</a:t>
            </a:r>
          </a:p>
          <a:p>
            <a:r>
              <a:rPr lang="zh-TW" altLang="zh-TW" sz="2800" dirty="0"/>
              <a:t>（六）退學、休學、放棄修習師資職前教育課程（修習教育實習課程階段不提供獎學金）者，僅得領取至發生事實之月份。</a:t>
            </a:r>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3563498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獎學金</a:t>
            </a:r>
            <a:r>
              <a:rPr lang="zh-TW" altLang="zh-TW" dirty="0" smtClean="0"/>
              <a:t>申請</a:t>
            </a:r>
            <a:r>
              <a:rPr lang="zh-TW" altLang="en-US" dirty="0" smtClean="0"/>
              <a:t> </a:t>
            </a:r>
            <a:r>
              <a:rPr lang="en-US" altLang="zh-TW" dirty="0" smtClean="0"/>
              <a:t>1/4</a:t>
            </a:r>
            <a:endParaRPr lang="zh-TW" altLang="en-US" dirty="0"/>
          </a:p>
        </p:txBody>
      </p:sp>
      <p:sp>
        <p:nvSpPr>
          <p:cNvPr id="3" name="內容版面配置區 2"/>
          <p:cNvSpPr>
            <a:spLocks noGrp="1"/>
          </p:cNvSpPr>
          <p:nvPr>
            <p:ph sz="quarter" idx="1"/>
          </p:nvPr>
        </p:nvSpPr>
        <p:spPr>
          <a:xfrm>
            <a:off x="467544" y="1628800"/>
            <a:ext cx="8280920" cy="4968552"/>
          </a:xfrm>
        </p:spPr>
        <p:txBody>
          <a:bodyPr>
            <a:noAutofit/>
          </a:bodyPr>
          <a:lstStyle/>
          <a:p>
            <a:r>
              <a:rPr lang="zh-TW" altLang="zh-TW" sz="2800" dirty="0"/>
              <a:t>（一）申請</a:t>
            </a:r>
            <a:r>
              <a:rPr lang="zh-TW" altLang="zh-TW" sz="2800" dirty="0" smtClean="0"/>
              <a:t>資格</a:t>
            </a:r>
            <a:r>
              <a:rPr lang="zh-TW" altLang="en-US" sz="2800" dirty="0" smtClean="0"/>
              <a:t> </a:t>
            </a:r>
            <a:r>
              <a:rPr lang="en-US" altLang="zh-TW" sz="2800" dirty="0" smtClean="0"/>
              <a:t>1/2</a:t>
            </a:r>
          </a:p>
          <a:p>
            <a:pPr marL="788670" lvl="1" indent="-514350">
              <a:buFont typeface="+mj-lt"/>
              <a:buAutoNum type="arabicPeriod"/>
            </a:pPr>
            <a:r>
              <a:rPr lang="zh-TW" altLang="zh-TW" sz="2800" dirty="0">
                <a:solidFill>
                  <a:schemeClr val="tx1"/>
                </a:solidFill>
              </a:rPr>
              <a:t>具中華民國國籍（惟不含公費生、僑生、外國學生）之本校二年級以上修習師資職前教育課程之師資生。</a:t>
            </a:r>
          </a:p>
          <a:p>
            <a:pPr marL="788670" lvl="1" indent="-514350">
              <a:buFont typeface="+mj-lt"/>
              <a:buAutoNum type="arabicPeriod"/>
            </a:pPr>
            <a:r>
              <a:rPr lang="zh-TW" altLang="zh-TW" sz="2800" dirty="0">
                <a:solidFill>
                  <a:schemeClr val="tx1"/>
                </a:solidFill>
              </a:rPr>
              <a:t>學業成績限定：申請前一學年每學期學業總平均成績應達前</a:t>
            </a:r>
            <a:r>
              <a:rPr lang="en-US" altLang="zh-TW" sz="2800" dirty="0">
                <a:solidFill>
                  <a:schemeClr val="tx1"/>
                </a:solidFill>
              </a:rPr>
              <a:t>30%</a:t>
            </a:r>
            <a:r>
              <a:rPr lang="zh-TW" altLang="zh-TW" sz="2800" dirty="0">
                <a:solidFill>
                  <a:schemeClr val="tx1"/>
                </a:solidFill>
              </a:rPr>
              <a:t>或達</a:t>
            </a:r>
            <a:r>
              <a:rPr lang="en-US" altLang="zh-TW" sz="2800" dirty="0">
                <a:solidFill>
                  <a:schemeClr val="tx1"/>
                </a:solidFill>
              </a:rPr>
              <a:t>80</a:t>
            </a:r>
            <a:r>
              <a:rPr lang="zh-TW" altLang="zh-TW" sz="2800" dirty="0">
                <a:solidFill>
                  <a:schemeClr val="tx1"/>
                </a:solidFill>
              </a:rPr>
              <a:t>分以上，且每學期各科成績均應達</a:t>
            </a:r>
            <a:r>
              <a:rPr lang="en-US" altLang="zh-TW" sz="2800" dirty="0">
                <a:solidFill>
                  <a:schemeClr val="tx1"/>
                </a:solidFill>
              </a:rPr>
              <a:t>70</a:t>
            </a:r>
            <a:r>
              <a:rPr lang="zh-TW" altLang="zh-TW" sz="2800" dirty="0">
                <a:solidFill>
                  <a:schemeClr val="tx1"/>
                </a:solidFill>
              </a:rPr>
              <a:t>分以上</a:t>
            </a:r>
            <a:r>
              <a:rPr lang="zh-TW" altLang="zh-TW" sz="2800" dirty="0" smtClean="0">
                <a:solidFill>
                  <a:schemeClr val="tx1"/>
                </a:solidFill>
              </a:rPr>
              <a:t>。</a:t>
            </a:r>
            <a:endParaRPr lang="en-US" altLang="zh-TW" sz="2800" dirty="0" smtClean="0">
              <a:solidFill>
                <a:schemeClr val="tx1"/>
              </a:solidFill>
            </a:endParaRPr>
          </a:p>
          <a:p>
            <a:pPr marL="788670" lvl="1" indent="-514350">
              <a:buFont typeface="+mj-lt"/>
              <a:buAutoNum type="arabicPeriod"/>
            </a:pPr>
            <a:r>
              <a:rPr lang="zh-TW" altLang="zh-TW" sz="2800" dirty="0" smtClean="0">
                <a:solidFill>
                  <a:schemeClr val="tx1"/>
                </a:solidFill>
              </a:rPr>
              <a:t>操行</a:t>
            </a:r>
            <a:r>
              <a:rPr lang="zh-TW" altLang="zh-TW" sz="2800" dirty="0">
                <a:solidFill>
                  <a:schemeClr val="tx1"/>
                </a:solidFill>
              </a:rPr>
              <a:t>表現限定：申請前一學年每學期操行成績均須在</a:t>
            </a:r>
            <a:r>
              <a:rPr lang="en-US" altLang="zh-TW" sz="2800" dirty="0">
                <a:solidFill>
                  <a:schemeClr val="tx1"/>
                </a:solidFill>
              </a:rPr>
              <a:t>82</a:t>
            </a:r>
            <a:r>
              <a:rPr lang="zh-TW" altLang="zh-TW" sz="2800" dirty="0">
                <a:solidFill>
                  <a:schemeClr val="tx1"/>
                </a:solidFill>
              </a:rPr>
              <a:t>分以上，且在學期間未受小過以上處分，不得功過相抵。</a:t>
            </a:r>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30766016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獎學金</a:t>
            </a:r>
            <a:r>
              <a:rPr lang="zh-TW" altLang="zh-TW" dirty="0" smtClean="0"/>
              <a:t>申請</a:t>
            </a:r>
            <a:r>
              <a:rPr lang="zh-TW" altLang="en-US" dirty="0" smtClean="0"/>
              <a:t> </a:t>
            </a:r>
            <a:r>
              <a:rPr lang="en-US" altLang="zh-TW" dirty="0" smtClean="0"/>
              <a:t>2/4</a:t>
            </a:r>
            <a:endParaRPr lang="zh-TW" altLang="en-US" dirty="0"/>
          </a:p>
        </p:txBody>
      </p:sp>
      <p:sp>
        <p:nvSpPr>
          <p:cNvPr id="3" name="內容版面配置區 2"/>
          <p:cNvSpPr>
            <a:spLocks noGrp="1"/>
          </p:cNvSpPr>
          <p:nvPr>
            <p:ph sz="quarter" idx="1"/>
          </p:nvPr>
        </p:nvSpPr>
        <p:spPr>
          <a:xfrm>
            <a:off x="467544" y="1628800"/>
            <a:ext cx="8280920" cy="4968552"/>
          </a:xfrm>
        </p:spPr>
        <p:txBody>
          <a:bodyPr>
            <a:noAutofit/>
          </a:bodyPr>
          <a:lstStyle/>
          <a:p>
            <a:r>
              <a:rPr lang="zh-TW" altLang="zh-TW" sz="2800" dirty="0"/>
              <a:t>（一）申請</a:t>
            </a:r>
            <a:r>
              <a:rPr lang="zh-TW" altLang="zh-TW" sz="2800" dirty="0" smtClean="0"/>
              <a:t>資格</a:t>
            </a:r>
            <a:r>
              <a:rPr lang="zh-TW" altLang="en-US" sz="2800" dirty="0" smtClean="0"/>
              <a:t> </a:t>
            </a:r>
            <a:r>
              <a:rPr lang="en-US" altLang="zh-TW" sz="2800" dirty="0" smtClean="0"/>
              <a:t>2/2</a:t>
            </a:r>
          </a:p>
          <a:p>
            <a:pPr marL="788670" lvl="1" indent="-514350">
              <a:buFont typeface="+mj-lt"/>
              <a:buAutoNum type="arabicPeriod" startAt="4"/>
            </a:pPr>
            <a:r>
              <a:rPr lang="zh-TW" altLang="zh-TW" sz="2800" dirty="0">
                <a:solidFill>
                  <a:schemeClr val="tx1"/>
                </a:solidFill>
              </a:rPr>
              <a:t>弱勢師資生申請，除需符合前開申請資格外，需具備經濟弱勢或區域弱勢條件。</a:t>
            </a:r>
          </a:p>
          <a:p>
            <a:pPr marL="788670" lvl="1" indent="-514350">
              <a:buFont typeface="+mj-lt"/>
              <a:buAutoNum type="arabicPeriod" startAt="4"/>
            </a:pPr>
            <a:r>
              <a:rPr lang="zh-TW" altLang="zh-TW" sz="2800" dirty="0">
                <a:solidFill>
                  <a:schemeClr val="tx1"/>
                </a:solidFill>
              </a:rPr>
              <a:t>經濟弱勢係指領有戶籍所在地鄉鎮區公所以上機關開具之低收入戶或中低收入戶證明文書者。</a:t>
            </a:r>
          </a:p>
          <a:p>
            <a:pPr marL="788670" lvl="1" indent="-514350">
              <a:buFont typeface="+mj-lt"/>
              <a:buAutoNum type="arabicPeriod" startAt="4"/>
            </a:pPr>
            <a:r>
              <a:rPr lang="zh-TW" altLang="zh-TW" sz="2800" dirty="0">
                <a:solidFill>
                  <a:schemeClr val="tx1"/>
                </a:solidFill>
              </a:rPr>
              <a:t>區域弱勢係指取得本校師資生資格前一年至今仍設籍於偏遠地區者，偏遠地區係依申請當年度</a:t>
            </a:r>
            <a:r>
              <a:rPr lang="zh-TW" altLang="zh-TW" sz="2800" dirty="0">
                <a:solidFill>
                  <a:schemeClr val="tx1"/>
                </a:solidFill>
                <a:hlinkClick r:id="rId2" action="ppaction://hlinkfile"/>
              </a:rPr>
              <a:t>「行政院研究發展考核委員會」定義之偏遠地區</a:t>
            </a:r>
            <a:r>
              <a:rPr lang="zh-TW" altLang="zh-TW" sz="2800" dirty="0">
                <a:solidFill>
                  <a:schemeClr val="tx1"/>
                </a:solidFill>
              </a:rPr>
              <a:t>為準</a:t>
            </a:r>
            <a:r>
              <a:rPr lang="zh-TW" altLang="zh-TW" sz="2800" dirty="0" smtClean="0">
                <a:solidFill>
                  <a:schemeClr val="tx1"/>
                </a:solidFill>
              </a:rPr>
              <a:t>。</a:t>
            </a:r>
            <a:r>
              <a:rPr lang="zh-TW" altLang="en-US" sz="2000" dirty="0" smtClean="0">
                <a:solidFill>
                  <a:schemeClr val="tx1"/>
                </a:solidFill>
              </a:rPr>
              <a:t>（證明文件請附近</a:t>
            </a:r>
            <a:r>
              <a:rPr lang="en-US" altLang="zh-TW" sz="2000" dirty="0" smtClean="0">
                <a:solidFill>
                  <a:schemeClr val="tx1"/>
                </a:solidFill>
              </a:rPr>
              <a:t>1</a:t>
            </a:r>
            <a:r>
              <a:rPr lang="zh-TW" altLang="en-US" sz="2000" dirty="0" smtClean="0">
                <a:solidFill>
                  <a:schemeClr val="tx1"/>
                </a:solidFill>
              </a:rPr>
              <a:t>個月內戶籍謄本）</a:t>
            </a:r>
            <a:endParaRPr lang="zh-TW" altLang="zh-TW" sz="2800" dirty="0">
              <a:solidFill>
                <a:schemeClr val="tx1"/>
              </a:solidFill>
            </a:endParaRPr>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31396487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獎學金</a:t>
            </a:r>
            <a:r>
              <a:rPr lang="zh-TW" altLang="zh-TW" dirty="0" smtClean="0"/>
              <a:t>申請</a:t>
            </a:r>
            <a:r>
              <a:rPr lang="zh-TW" altLang="en-US" dirty="0" smtClean="0"/>
              <a:t> </a:t>
            </a:r>
            <a:r>
              <a:rPr lang="en-US" altLang="zh-TW" dirty="0" smtClean="0"/>
              <a:t>3/4</a:t>
            </a:r>
            <a:endParaRPr lang="zh-TW" altLang="en-US" dirty="0"/>
          </a:p>
        </p:txBody>
      </p:sp>
      <p:sp>
        <p:nvSpPr>
          <p:cNvPr id="3" name="內容版面配置區 2"/>
          <p:cNvSpPr>
            <a:spLocks noGrp="1"/>
          </p:cNvSpPr>
          <p:nvPr>
            <p:ph sz="quarter" idx="1"/>
          </p:nvPr>
        </p:nvSpPr>
        <p:spPr>
          <a:xfrm>
            <a:off x="467544" y="1628800"/>
            <a:ext cx="8280920" cy="4968552"/>
          </a:xfrm>
        </p:spPr>
        <p:txBody>
          <a:bodyPr>
            <a:noAutofit/>
          </a:bodyPr>
          <a:lstStyle/>
          <a:p>
            <a:r>
              <a:rPr lang="zh-TW" altLang="en-US" sz="2800" dirty="0" smtClean="0"/>
              <a:t>（二）</a:t>
            </a:r>
            <a:r>
              <a:rPr lang="zh-TW" altLang="zh-TW" sz="2800" dirty="0" smtClean="0"/>
              <a:t>申請</a:t>
            </a:r>
            <a:r>
              <a:rPr lang="zh-TW" altLang="zh-TW" sz="2800" dirty="0"/>
              <a:t>程序</a:t>
            </a:r>
            <a:r>
              <a:rPr lang="zh-TW" altLang="zh-TW" sz="2800" dirty="0" smtClean="0"/>
              <a:t>：於</a:t>
            </a:r>
            <a:r>
              <a:rPr lang="zh-TW" altLang="zh-TW" sz="2800" dirty="0"/>
              <a:t>本中心公告申請期間內，檢附相關申請資料及證明文件，送交本中心辦理資格審查。</a:t>
            </a:r>
          </a:p>
          <a:p>
            <a:pPr marL="0" indent="0">
              <a:buNone/>
            </a:pPr>
            <a:endParaRPr lang="zh-TW" altLang="zh-TW" sz="2800" dirty="0"/>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graphicFrame>
        <p:nvGraphicFramePr>
          <p:cNvPr id="6" name="表格 5"/>
          <p:cNvGraphicFramePr>
            <a:graphicFrameLocks noGrp="1"/>
          </p:cNvGraphicFramePr>
          <p:nvPr>
            <p:extLst>
              <p:ext uri="{D42A27DB-BD31-4B8C-83A1-F6EECF244321}">
                <p14:modId xmlns:p14="http://schemas.microsoft.com/office/powerpoint/2010/main" val="2203985571"/>
              </p:ext>
            </p:extLst>
          </p:nvPr>
        </p:nvGraphicFramePr>
        <p:xfrm>
          <a:off x="827584" y="3068960"/>
          <a:ext cx="7848871" cy="3096344"/>
        </p:xfrm>
        <a:graphic>
          <a:graphicData uri="http://schemas.openxmlformats.org/drawingml/2006/table">
            <a:tbl>
              <a:tblPr firstRow="1" firstCol="1" bandRow="1">
                <a:tableStyleId>{5C22544A-7EE6-4342-B048-85BDC9FD1C3A}</a:tableStyleId>
              </a:tblPr>
              <a:tblGrid>
                <a:gridCol w="2085929"/>
                <a:gridCol w="2234551"/>
                <a:gridCol w="3528391"/>
              </a:tblGrid>
              <a:tr h="387043">
                <a:tc>
                  <a:txBody>
                    <a:bodyPr/>
                    <a:lstStyle/>
                    <a:p>
                      <a:pPr algn="ctr">
                        <a:spcAft>
                          <a:spcPts val="0"/>
                        </a:spcAft>
                      </a:pPr>
                      <a:r>
                        <a:rPr lang="zh-TW" sz="2400" kern="100" dirty="0">
                          <a:effectLst/>
                        </a:rPr>
                        <a:t>日期</a:t>
                      </a:r>
                      <a:endParaRPr lang="zh-TW" sz="1600" kern="100" dirty="0">
                        <a:effectLst/>
                        <a:latin typeface="Calibri"/>
                        <a:ea typeface="新細明體"/>
                        <a:cs typeface="Times New Roman"/>
                      </a:endParaRPr>
                    </a:p>
                  </a:txBody>
                  <a:tcPr marL="68580" marR="68580" marT="9525" marB="0"/>
                </a:tc>
                <a:tc>
                  <a:txBody>
                    <a:bodyPr/>
                    <a:lstStyle/>
                    <a:p>
                      <a:pPr algn="ctr">
                        <a:spcAft>
                          <a:spcPts val="0"/>
                        </a:spcAft>
                      </a:pPr>
                      <a:r>
                        <a:rPr lang="zh-TW" sz="2400" kern="100" dirty="0">
                          <a:effectLst/>
                        </a:rPr>
                        <a:t>時間</a:t>
                      </a:r>
                      <a:endParaRPr lang="zh-TW" sz="1600" kern="100" dirty="0">
                        <a:effectLst/>
                        <a:latin typeface="Calibri"/>
                        <a:ea typeface="新細明體"/>
                        <a:cs typeface="Times New Roman"/>
                      </a:endParaRPr>
                    </a:p>
                  </a:txBody>
                  <a:tcPr marL="68580" marR="68580" marT="9525" marB="0"/>
                </a:tc>
                <a:tc>
                  <a:txBody>
                    <a:bodyPr/>
                    <a:lstStyle/>
                    <a:p>
                      <a:pPr algn="ctr">
                        <a:spcAft>
                          <a:spcPts val="0"/>
                        </a:spcAft>
                      </a:pPr>
                      <a:r>
                        <a:rPr lang="zh-TW" sz="2400" kern="100" dirty="0">
                          <a:effectLst/>
                        </a:rPr>
                        <a:t>項目內容</a:t>
                      </a:r>
                      <a:endParaRPr lang="zh-TW" sz="1600" kern="100" dirty="0">
                        <a:effectLst/>
                        <a:latin typeface="Calibri"/>
                        <a:ea typeface="新細明體"/>
                        <a:cs typeface="Times New Roman"/>
                      </a:endParaRPr>
                    </a:p>
                  </a:txBody>
                  <a:tcPr marL="68580" marR="68580" marT="9525" marB="0"/>
                </a:tc>
              </a:tr>
              <a:tr h="387043">
                <a:tc>
                  <a:txBody>
                    <a:bodyPr/>
                    <a:lstStyle/>
                    <a:p>
                      <a:pPr algn="just">
                        <a:spcAft>
                          <a:spcPts val="0"/>
                        </a:spcAft>
                      </a:pPr>
                      <a:r>
                        <a:rPr lang="en-US" sz="2400" b="1" kern="100">
                          <a:effectLst/>
                          <a:latin typeface="華康中圓體" panose="020F0509000000000000" pitchFamily="49" charset="-120"/>
                          <a:ea typeface="華康中圓體" panose="020F0509000000000000" pitchFamily="49" charset="-120"/>
                        </a:rPr>
                        <a:t>10/8</a:t>
                      </a:r>
                      <a:r>
                        <a:rPr lang="zh-TW" sz="2400" b="1" kern="100">
                          <a:effectLst/>
                          <a:latin typeface="華康中圓體" panose="020F0509000000000000" pitchFamily="49" charset="-120"/>
                          <a:ea typeface="華康中圓體" panose="020F0509000000000000" pitchFamily="49" charset="-120"/>
                        </a:rPr>
                        <a:t>（四）</a:t>
                      </a:r>
                      <a:endParaRPr lang="zh-TW" sz="1600" b="1" kern="10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en-US" sz="2400" b="1" kern="100" dirty="0">
                          <a:effectLst/>
                          <a:latin typeface="華康中圓體" panose="020F0509000000000000" pitchFamily="49" charset="-120"/>
                          <a:ea typeface="華康中圓體" panose="020F0509000000000000" pitchFamily="49" charset="-120"/>
                        </a:rPr>
                        <a:t>12</a:t>
                      </a:r>
                      <a:r>
                        <a:rPr lang="zh-TW" sz="2400" b="1" kern="100" dirty="0">
                          <a:effectLst/>
                          <a:latin typeface="華康中圓體" panose="020F0509000000000000" pitchFamily="49" charset="-120"/>
                          <a:ea typeface="華康中圓體" panose="020F0509000000000000" pitchFamily="49" charset="-120"/>
                        </a:rPr>
                        <a:t>：</a:t>
                      </a:r>
                      <a:r>
                        <a:rPr lang="en-US" sz="2400" b="1" kern="100" dirty="0">
                          <a:effectLst/>
                          <a:latin typeface="華康中圓體" panose="020F0509000000000000" pitchFamily="49" charset="-120"/>
                          <a:ea typeface="華康中圓體" panose="020F0509000000000000" pitchFamily="49" charset="-120"/>
                        </a:rPr>
                        <a:t>10-13</a:t>
                      </a:r>
                      <a:r>
                        <a:rPr lang="zh-TW" sz="2400" b="1" kern="100" dirty="0">
                          <a:effectLst/>
                          <a:latin typeface="華康中圓體" panose="020F0509000000000000" pitchFamily="49" charset="-120"/>
                          <a:ea typeface="華康中圓體" panose="020F0509000000000000" pitchFamily="49" charset="-120"/>
                        </a:rPr>
                        <a:t>：</a:t>
                      </a:r>
                      <a:r>
                        <a:rPr lang="en-US" sz="2400" b="1" kern="100" dirty="0">
                          <a:effectLst/>
                          <a:latin typeface="華康中圓體" panose="020F0509000000000000" pitchFamily="49" charset="-120"/>
                          <a:ea typeface="華康中圓體" panose="020F0509000000000000" pitchFamily="49" charset="-120"/>
                        </a:rPr>
                        <a:t>10</a:t>
                      </a:r>
                      <a:endParaRPr lang="zh-TW" sz="1600" b="1" kern="100" dirty="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zh-TW" sz="2400" b="1" kern="100" dirty="0">
                          <a:effectLst/>
                          <a:latin typeface="華康中圓體" panose="020F0509000000000000" pitchFamily="49" charset="-120"/>
                          <a:ea typeface="華康中圓體" panose="020F0509000000000000" pitchFamily="49" charset="-120"/>
                        </a:rPr>
                        <a:t>甄選說明會</a:t>
                      </a:r>
                      <a:r>
                        <a:rPr lang="en-US" sz="2400" b="1" kern="100" dirty="0">
                          <a:effectLst/>
                          <a:latin typeface="華康中圓體" panose="020F0509000000000000" pitchFamily="49" charset="-120"/>
                          <a:ea typeface="華康中圓體" panose="020F0509000000000000" pitchFamily="49" charset="-120"/>
                        </a:rPr>
                        <a:t>LE704</a:t>
                      </a:r>
                      <a:endParaRPr lang="zh-TW" sz="1600" b="1" kern="100" dirty="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r>
              <a:tr h="387043">
                <a:tc>
                  <a:txBody>
                    <a:bodyPr/>
                    <a:lstStyle/>
                    <a:p>
                      <a:pPr algn="just">
                        <a:spcAft>
                          <a:spcPts val="0"/>
                        </a:spcAft>
                      </a:pPr>
                      <a:r>
                        <a:rPr lang="en-US" sz="2400" b="1" kern="100">
                          <a:effectLst/>
                          <a:latin typeface="華康中圓體" panose="020F0509000000000000" pitchFamily="49" charset="-120"/>
                          <a:ea typeface="華康中圓體" panose="020F0509000000000000" pitchFamily="49" charset="-120"/>
                        </a:rPr>
                        <a:t>10/12-16</a:t>
                      </a:r>
                      <a:endParaRPr lang="zh-TW" sz="1600" b="1" kern="10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en-US" sz="2400" b="1" kern="100">
                          <a:effectLst/>
                          <a:latin typeface="華康中圓體" panose="020F0509000000000000" pitchFamily="49" charset="-120"/>
                          <a:ea typeface="華康中圓體" panose="020F0509000000000000" pitchFamily="49" charset="-120"/>
                        </a:rPr>
                        <a:t>08</a:t>
                      </a:r>
                      <a:r>
                        <a:rPr lang="zh-TW" sz="2400" b="1" kern="100">
                          <a:effectLst/>
                          <a:latin typeface="華康中圓體" panose="020F0509000000000000" pitchFamily="49" charset="-120"/>
                          <a:ea typeface="華康中圓體" panose="020F0509000000000000" pitchFamily="49" charset="-120"/>
                        </a:rPr>
                        <a:t>：</a:t>
                      </a:r>
                      <a:r>
                        <a:rPr lang="en-US" sz="2400" b="1" kern="100">
                          <a:effectLst/>
                          <a:latin typeface="華康中圓體" panose="020F0509000000000000" pitchFamily="49" charset="-120"/>
                          <a:ea typeface="華康中圓體" panose="020F0509000000000000" pitchFamily="49" charset="-120"/>
                        </a:rPr>
                        <a:t>00-16</a:t>
                      </a:r>
                      <a:r>
                        <a:rPr lang="zh-TW" sz="2400" b="1" kern="100">
                          <a:effectLst/>
                          <a:latin typeface="華康中圓體" panose="020F0509000000000000" pitchFamily="49" charset="-120"/>
                          <a:ea typeface="華康中圓體" panose="020F0509000000000000" pitchFamily="49" charset="-120"/>
                        </a:rPr>
                        <a:t>：</a:t>
                      </a:r>
                      <a:r>
                        <a:rPr lang="en-US" sz="2400" b="1" kern="100">
                          <a:effectLst/>
                          <a:latin typeface="華康中圓體" panose="020F0509000000000000" pitchFamily="49" charset="-120"/>
                          <a:ea typeface="華康中圓體" panose="020F0509000000000000" pitchFamily="49" charset="-120"/>
                        </a:rPr>
                        <a:t>30</a:t>
                      </a:r>
                      <a:endParaRPr lang="zh-TW" sz="1600" b="1" kern="10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zh-TW" sz="2400" b="1" kern="100" dirty="0">
                          <a:effectLst/>
                          <a:latin typeface="華康中圓體" panose="020F0509000000000000" pitchFamily="49" charset="-120"/>
                          <a:ea typeface="華康中圓體" panose="020F0509000000000000" pitchFamily="49" charset="-120"/>
                        </a:rPr>
                        <a:t>師資生甄選資料繳交</a:t>
                      </a:r>
                      <a:endParaRPr lang="zh-TW" sz="1600" b="1" kern="100" dirty="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r>
              <a:tr h="387043">
                <a:tc rowSpan="2">
                  <a:txBody>
                    <a:bodyPr/>
                    <a:lstStyle/>
                    <a:p>
                      <a:pPr algn="just">
                        <a:spcAft>
                          <a:spcPts val="0"/>
                        </a:spcAft>
                      </a:pPr>
                      <a:r>
                        <a:rPr lang="en-US" sz="2400" b="1" kern="100">
                          <a:effectLst/>
                          <a:latin typeface="華康中圓體" panose="020F0509000000000000" pitchFamily="49" charset="-120"/>
                          <a:ea typeface="華康中圓體" panose="020F0509000000000000" pitchFamily="49" charset="-120"/>
                        </a:rPr>
                        <a:t>10/21</a:t>
                      </a:r>
                      <a:r>
                        <a:rPr lang="zh-TW" sz="2400" b="1" kern="100">
                          <a:effectLst/>
                          <a:latin typeface="華康中圓體" panose="020F0509000000000000" pitchFamily="49" charset="-120"/>
                          <a:ea typeface="華康中圓體" panose="020F0509000000000000" pitchFamily="49" charset="-120"/>
                        </a:rPr>
                        <a:t>（三）</a:t>
                      </a:r>
                      <a:endParaRPr lang="zh-TW" sz="1600" b="1" kern="10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en-US" sz="2400" b="1" kern="100">
                          <a:effectLst/>
                          <a:latin typeface="華康中圓體" panose="020F0509000000000000" pitchFamily="49" charset="-120"/>
                          <a:ea typeface="華康中圓體" panose="020F0509000000000000" pitchFamily="49" charset="-120"/>
                        </a:rPr>
                        <a:t>13</a:t>
                      </a:r>
                      <a:r>
                        <a:rPr lang="zh-TW" sz="2400" b="1" kern="100">
                          <a:effectLst/>
                          <a:latin typeface="華康中圓體" panose="020F0509000000000000" pitchFamily="49" charset="-120"/>
                          <a:ea typeface="華康中圓體" panose="020F0509000000000000" pitchFamily="49" charset="-120"/>
                        </a:rPr>
                        <a:t>：</a:t>
                      </a:r>
                      <a:r>
                        <a:rPr lang="en-US" sz="2400" b="1" kern="100">
                          <a:effectLst/>
                          <a:latin typeface="華康中圓體" panose="020F0509000000000000" pitchFamily="49" charset="-120"/>
                          <a:ea typeface="華康中圓體" panose="020F0509000000000000" pitchFamily="49" charset="-120"/>
                        </a:rPr>
                        <a:t>00-13</a:t>
                      </a:r>
                      <a:r>
                        <a:rPr lang="zh-TW" sz="2400" b="1" kern="100">
                          <a:effectLst/>
                          <a:latin typeface="華康中圓體" panose="020F0509000000000000" pitchFamily="49" charset="-120"/>
                          <a:ea typeface="華康中圓體" panose="020F0509000000000000" pitchFamily="49" charset="-120"/>
                        </a:rPr>
                        <a:t>：</a:t>
                      </a:r>
                      <a:r>
                        <a:rPr lang="en-US" sz="2400" b="1" kern="100">
                          <a:effectLst/>
                          <a:latin typeface="華康中圓體" panose="020F0509000000000000" pitchFamily="49" charset="-120"/>
                          <a:ea typeface="華康中圓體" panose="020F0509000000000000" pitchFamily="49" charset="-120"/>
                        </a:rPr>
                        <a:t>30 </a:t>
                      </a:r>
                      <a:endParaRPr lang="zh-TW" sz="1600" b="1" kern="10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zh-TW" sz="2400" b="1" kern="100" dirty="0">
                          <a:effectLst/>
                          <a:latin typeface="華康中圓體" panose="020F0509000000000000" pitchFamily="49" charset="-120"/>
                          <a:ea typeface="華康中圓體" panose="020F0509000000000000" pitchFamily="49" charset="-120"/>
                        </a:rPr>
                        <a:t>筆試報到</a:t>
                      </a:r>
                      <a:endParaRPr lang="zh-TW" sz="1600" b="1" kern="100" dirty="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r>
              <a:tr h="387043">
                <a:tc vMerge="1">
                  <a:txBody>
                    <a:bodyPr/>
                    <a:lstStyle/>
                    <a:p>
                      <a:endParaRPr lang="zh-TW" altLang="en-US"/>
                    </a:p>
                  </a:txBody>
                  <a:tcPr/>
                </a:tc>
                <a:tc>
                  <a:txBody>
                    <a:bodyPr/>
                    <a:lstStyle/>
                    <a:p>
                      <a:pPr algn="just">
                        <a:spcAft>
                          <a:spcPts val="0"/>
                        </a:spcAft>
                      </a:pPr>
                      <a:r>
                        <a:rPr lang="en-US" sz="2400" b="1" kern="100" dirty="0">
                          <a:effectLst/>
                          <a:latin typeface="華康中圓體" panose="020F0509000000000000" pitchFamily="49" charset="-120"/>
                          <a:ea typeface="華康中圓體" panose="020F0509000000000000" pitchFamily="49" charset="-120"/>
                        </a:rPr>
                        <a:t>13</a:t>
                      </a:r>
                      <a:r>
                        <a:rPr lang="zh-TW" sz="2400" b="1" kern="100" dirty="0">
                          <a:effectLst/>
                          <a:latin typeface="華康中圓體" panose="020F0509000000000000" pitchFamily="49" charset="-120"/>
                          <a:ea typeface="華康中圓體" panose="020F0509000000000000" pitchFamily="49" charset="-120"/>
                        </a:rPr>
                        <a:t>：</a:t>
                      </a:r>
                      <a:r>
                        <a:rPr lang="en-US" sz="2400" b="1" kern="100" dirty="0">
                          <a:effectLst/>
                          <a:latin typeface="華康中圓體" panose="020F0509000000000000" pitchFamily="49" charset="-120"/>
                          <a:ea typeface="華康中圓體" panose="020F0509000000000000" pitchFamily="49" charset="-120"/>
                        </a:rPr>
                        <a:t>30-15</a:t>
                      </a:r>
                      <a:r>
                        <a:rPr lang="zh-TW" sz="2400" b="1" kern="100" dirty="0">
                          <a:effectLst/>
                          <a:latin typeface="華康中圓體" panose="020F0509000000000000" pitchFamily="49" charset="-120"/>
                          <a:ea typeface="華康中圓體" panose="020F0509000000000000" pitchFamily="49" charset="-120"/>
                        </a:rPr>
                        <a:t>：</a:t>
                      </a:r>
                      <a:r>
                        <a:rPr lang="en-US" sz="2400" b="1" kern="100" dirty="0">
                          <a:effectLst/>
                          <a:latin typeface="華康中圓體" panose="020F0509000000000000" pitchFamily="49" charset="-120"/>
                          <a:ea typeface="華康中圓體" panose="020F0509000000000000" pitchFamily="49" charset="-120"/>
                        </a:rPr>
                        <a:t>00 </a:t>
                      </a:r>
                      <a:endParaRPr lang="zh-TW" sz="1600" b="1" kern="100" dirty="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zh-TW" sz="2400" b="1" kern="100" dirty="0">
                          <a:effectLst/>
                          <a:latin typeface="華康中圓體" panose="020F0509000000000000" pitchFamily="49" charset="-120"/>
                          <a:ea typeface="華康中圓體" panose="020F0509000000000000" pitchFamily="49" charset="-120"/>
                        </a:rPr>
                        <a:t>筆試（</a:t>
                      </a:r>
                      <a:r>
                        <a:rPr lang="en-US" sz="2400" b="1" kern="100" dirty="0">
                          <a:effectLst/>
                          <a:latin typeface="華康中圓體" panose="020F0509000000000000" pitchFamily="49" charset="-120"/>
                          <a:ea typeface="華康中圓體" panose="020F0509000000000000" pitchFamily="49" charset="-120"/>
                        </a:rPr>
                        <a:t>90</a:t>
                      </a:r>
                      <a:r>
                        <a:rPr lang="zh-TW" sz="2400" b="1" kern="100" dirty="0">
                          <a:effectLst/>
                          <a:latin typeface="華康中圓體" panose="020F0509000000000000" pitchFamily="49" charset="-120"/>
                          <a:ea typeface="華康中圓體" panose="020F0509000000000000" pitchFamily="49" charset="-120"/>
                        </a:rPr>
                        <a:t>分鐘）</a:t>
                      </a:r>
                      <a:endParaRPr lang="zh-TW" sz="1600" b="1" kern="100" dirty="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r>
              <a:tr h="387043">
                <a:tc rowSpan="2">
                  <a:txBody>
                    <a:bodyPr/>
                    <a:lstStyle/>
                    <a:p>
                      <a:pPr algn="just">
                        <a:spcAft>
                          <a:spcPts val="0"/>
                        </a:spcAft>
                      </a:pPr>
                      <a:r>
                        <a:rPr lang="en-US" sz="2400" b="1" kern="100">
                          <a:effectLst/>
                          <a:latin typeface="華康中圓體" panose="020F0509000000000000" pitchFamily="49" charset="-120"/>
                          <a:ea typeface="華康中圓體" panose="020F0509000000000000" pitchFamily="49" charset="-120"/>
                        </a:rPr>
                        <a:t>10/28</a:t>
                      </a:r>
                      <a:r>
                        <a:rPr lang="zh-TW" sz="2400" b="1" kern="100">
                          <a:effectLst/>
                          <a:latin typeface="華康中圓體" panose="020F0509000000000000" pitchFamily="49" charset="-120"/>
                          <a:ea typeface="華康中圓體" panose="020F0509000000000000" pitchFamily="49" charset="-120"/>
                        </a:rPr>
                        <a:t>（三）</a:t>
                      </a:r>
                      <a:endParaRPr lang="zh-TW" sz="1600" b="1" kern="10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en-US" sz="2400" b="1" kern="100">
                          <a:effectLst/>
                          <a:latin typeface="華康中圓體" panose="020F0509000000000000" pitchFamily="49" charset="-120"/>
                          <a:ea typeface="華康中圓體" panose="020F0509000000000000" pitchFamily="49" charset="-120"/>
                        </a:rPr>
                        <a:t>12</a:t>
                      </a:r>
                      <a:r>
                        <a:rPr lang="zh-TW" sz="2400" b="1" kern="100">
                          <a:effectLst/>
                          <a:latin typeface="華康中圓體" panose="020F0509000000000000" pitchFamily="49" charset="-120"/>
                          <a:ea typeface="華康中圓體" panose="020F0509000000000000" pitchFamily="49" charset="-120"/>
                        </a:rPr>
                        <a:t>：</a:t>
                      </a:r>
                      <a:r>
                        <a:rPr lang="en-US" sz="2400" b="1" kern="100">
                          <a:effectLst/>
                          <a:latin typeface="華康中圓體" panose="020F0509000000000000" pitchFamily="49" charset="-120"/>
                          <a:ea typeface="華康中圓體" panose="020F0509000000000000" pitchFamily="49" charset="-120"/>
                        </a:rPr>
                        <a:t>00-12</a:t>
                      </a:r>
                      <a:r>
                        <a:rPr lang="zh-TW" sz="2400" b="1" kern="100">
                          <a:effectLst/>
                          <a:latin typeface="華康中圓體" panose="020F0509000000000000" pitchFamily="49" charset="-120"/>
                          <a:ea typeface="華康中圓體" panose="020F0509000000000000" pitchFamily="49" charset="-120"/>
                        </a:rPr>
                        <a:t>：</a:t>
                      </a:r>
                      <a:r>
                        <a:rPr lang="en-US" sz="2400" b="1" kern="100">
                          <a:effectLst/>
                          <a:latin typeface="華康中圓體" panose="020F0509000000000000" pitchFamily="49" charset="-120"/>
                          <a:ea typeface="華康中圓體" panose="020F0509000000000000" pitchFamily="49" charset="-120"/>
                        </a:rPr>
                        <a:t>20 </a:t>
                      </a:r>
                      <a:endParaRPr lang="zh-TW" sz="1600" b="1" kern="10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zh-TW" sz="2400" b="1" kern="100" dirty="0">
                          <a:effectLst/>
                          <a:latin typeface="華康中圓體" panose="020F0509000000000000" pitchFamily="49" charset="-120"/>
                          <a:ea typeface="華康中圓體" panose="020F0509000000000000" pitchFamily="49" charset="-120"/>
                        </a:rPr>
                        <a:t>面試報到</a:t>
                      </a:r>
                      <a:endParaRPr lang="zh-TW" sz="1600" b="1" kern="100" dirty="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r>
              <a:tr h="387043">
                <a:tc vMerge="1">
                  <a:txBody>
                    <a:bodyPr/>
                    <a:lstStyle/>
                    <a:p>
                      <a:endParaRPr lang="zh-TW" altLang="en-US"/>
                    </a:p>
                  </a:txBody>
                  <a:tcPr/>
                </a:tc>
                <a:tc>
                  <a:txBody>
                    <a:bodyPr/>
                    <a:lstStyle/>
                    <a:p>
                      <a:pPr algn="just">
                        <a:spcAft>
                          <a:spcPts val="0"/>
                        </a:spcAft>
                      </a:pPr>
                      <a:r>
                        <a:rPr lang="en-US" sz="2400" b="1" kern="100">
                          <a:effectLst/>
                          <a:latin typeface="華康中圓體" panose="020F0509000000000000" pitchFamily="49" charset="-120"/>
                          <a:ea typeface="華康中圓體" panose="020F0509000000000000" pitchFamily="49" charset="-120"/>
                        </a:rPr>
                        <a:t>12</a:t>
                      </a:r>
                      <a:r>
                        <a:rPr lang="zh-TW" sz="2400" b="1" kern="100">
                          <a:effectLst/>
                          <a:latin typeface="華康中圓體" panose="020F0509000000000000" pitchFamily="49" charset="-120"/>
                          <a:ea typeface="華康中圓體" panose="020F0509000000000000" pitchFamily="49" charset="-120"/>
                        </a:rPr>
                        <a:t>：</a:t>
                      </a:r>
                      <a:r>
                        <a:rPr lang="en-US" sz="2400" b="1" kern="100">
                          <a:effectLst/>
                          <a:latin typeface="華康中圓體" panose="020F0509000000000000" pitchFamily="49" charset="-120"/>
                          <a:ea typeface="華康中圓體" panose="020F0509000000000000" pitchFamily="49" charset="-120"/>
                        </a:rPr>
                        <a:t>30-15</a:t>
                      </a:r>
                      <a:r>
                        <a:rPr lang="zh-TW" sz="2400" b="1" kern="100">
                          <a:effectLst/>
                          <a:latin typeface="華康中圓體" panose="020F0509000000000000" pitchFamily="49" charset="-120"/>
                          <a:ea typeface="華康中圓體" panose="020F0509000000000000" pitchFamily="49" charset="-120"/>
                        </a:rPr>
                        <a:t>：</a:t>
                      </a:r>
                      <a:r>
                        <a:rPr lang="en-US" sz="2400" b="1" kern="100">
                          <a:effectLst/>
                          <a:latin typeface="華康中圓體" panose="020F0509000000000000" pitchFamily="49" charset="-120"/>
                          <a:ea typeface="華康中圓體" panose="020F0509000000000000" pitchFamily="49" charset="-120"/>
                        </a:rPr>
                        <a:t>30 </a:t>
                      </a:r>
                      <a:endParaRPr lang="zh-TW" sz="1600" b="1" kern="10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zh-TW" sz="2400" b="1" kern="100" dirty="0">
                          <a:effectLst/>
                          <a:latin typeface="華康中圓體" panose="020F0509000000000000" pitchFamily="49" charset="-120"/>
                          <a:ea typeface="華康中圓體" panose="020F0509000000000000" pitchFamily="49" charset="-120"/>
                        </a:rPr>
                        <a:t>面試（每人</a:t>
                      </a:r>
                      <a:r>
                        <a:rPr lang="en-US" sz="2400" b="1" kern="100" dirty="0">
                          <a:effectLst/>
                          <a:latin typeface="華康中圓體" panose="020F0509000000000000" pitchFamily="49" charset="-120"/>
                          <a:ea typeface="華康中圓體" panose="020F0509000000000000" pitchFamily="49" charset="-120"/>
                        </a:rPr>
                        <a:t>5-10</a:t>
                      </a:r>
                      <a:r>
                        <a:rPr lang="zh-TW" sz="2400" b="1" kern="100" dirty="0">
                          <a:effectLst/>
                          <a:latin typeface="華康中圓體" panose="020F0509000000000000" pitchFamily="49" charset="-120"/>
                          <a:ea typeface="華康中圓體" panose="020F0509000000000000" pitchFamily="49" charset="-120"/>
                        </a:rPr>
                        <a:t>分鐘）</a:t>
                      </a:r>
                      <a:endParaRPr lang="zh-TW" sz="1600" b="1" kern="100" dirty="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r>
              <a:tr h="387043">
                <a:tc>
                  <a:txBody>
                    <a:bodyPr/>
                    <a:lstStyle/>
                    <a:p>
                      <a:pPr algn="just">
                        <a:spcAft>
                          <a:spcPts val="0"/>
                        </a:spcAft>
                      </a:pPr>
                      <a:r>
                        <a:rPr lang="en-US" sz="2400" b="1" kern="100">
                          <a:effectLst/>
                          <a:latin typeface="華康中圓體" panose="020F0509000000000000" pitchFamily="49" charset="-120"/>
                          <a:ea typeface="華康中圓體" panose="020F0509000000000000" pitchFamily="49" charset="-120"/>
                        </a:rPr>
                        <a:t>10/29</a:t>
                      </a:r>
                      <a:r>
                        <a:rPr lang="zh-TW" sz="2400" b="1" kern="100">
                          <a:effectLst/>
                          <a:latin typeface="華康中圓體" panose="020F0509000000000000" pitchFamily="49" charset="-120"/>
                          <a:ea typeface="華康中圓體" panose="020F0509000000000000" pitchFamily="49" charset="-120"/>
                        </a:rPr>
                        <a:t>（四）</a:t>
                      </a:r>
                      <a:endParaRPr lang="zh-TW" sz="1600" b="1" kern="10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en-US" sz="2400" b="1" kern="100" dirty="0">
                          <a:effectLst/>
                          <a:latin typeface="華康中圓體" panose="020F0509000000000000" pitchFamily="49" charset="-120"/>
                          <a:ea typeface="華康中圓體" panose="020F0509000000000000" pitchFamily="49" charset="-120"/>
                        </a:rPr>
                        <a:t>16</a:t>
                      </a:r>
                      <a:r>
                        <a:rPr lang="zh-TW" sz="2400" b="1" kern="100" dirty="0">
                          <a:effectLst/>
                          <a:latin typeface="華康中圓體" panose="020F0509000000000000" pitchFamily="49" charset="-120"/>
                          <a:ea typeface="華康中圓體" panose="020F0509000000000000" pitchFamily="49" charset="-120"/>
                        </a:rPr>
                        <a:t>：</a:t>
                      </a:r>
                      <a:r>
                        <a:rPr lang="en-US" sz="2400" b="1" kern="100" dirty="0">
                          <a:effectLst/>
                          <a:latin typeface="華康中圓體" panose="020F0509000000000000" pitchFamily="49" charset="-120"/>
                          <a:ea typeface="華康中圓體" panose="020F0509000000000000" pitchFamily="49" charset="-120"/>
                        </a:rPr>
                        <a:t>30</a:t>
                      </a:r>
                      <a:r>
                        <a:rPr lang="zh-TW" sz="2400" b="1" kern="100" dirty="0">
                          <a:effectLst/>
                          <a:latin typeface="華康中圓體" panose="020F0509000000000000" pitchFamily="49" charset="-120"/>
                          <a:ea typeface="華康中圓體" panose="020F0509000000000000" pitchFamily="49" charset="-120"/>
                        </a:rPr>
                        <a:t>前</a:t>
                      </a:r>
                      <a:endParaRPr lang="zh-TW" sz="1600" b="1" kern="100" dirty="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c>
                  <a:txBody>
                    <a:bodyPr/>
                    <a:lstStyle/>
                    <a:p>
                      <a:pPr algn="just">
                        <a:spcAft>
                          <a:spcPts val="0"/>
                        </a:spcAft>
                      </a:pPr>
                      <a:r>
                        <a:rPr lang="zh-TW" sz="2400" b="1" kern="100" dirty="0">
                          <a:effectLst/>
                          <a:latin typeface="華康中圓體" panose="020F0509000000000000" pitchFamily="49" charset="-120"/>
                          <a:ea typeface="華康中圓體" panose="020F0509000000000000" pitchFamily="49" charset="-120"/>
                        </a:rPr>
                        <a:t>公告甄選錄取名單</a:t>
                      </a:r>
                      <a:endParaRPr lang="zh-TW" sz="1600" b="1" kern="100" dirty="0">
                        <a:effectLst/>
                        <a:latin typeface="華康中圓體" panose="020F0509000000000000" pitchFamily="49" charset="-120"/>
                        <a:ea typeface="華康中圓體" panose="020F0509000000000000" pitchFamily="49" charset="-120"/>
                        <a:cs typeface="Times New Roman"/>
                      </a:endParaRPr>
                    </a:p>
                  </a:txBody>
                  <a:tcPr marL="68580" marR="68580" marT="9525" marB="0" anchor="ctr"/>
                </a:tc>
              </a:tr>
            </a:tbl>
          </a:graphicData>
        </a:graphic>
      </p:graphicFrame>
    </p:spTree>
    <p:extLst>
      <p:ext uri="{BB962C8B-B14F-4D97-AF65-F5344CB8AC3E}">
        <p14:creationId xmlns:p14="http://schemas.microsoft.com/office/powerpoint/2010/main" val="10654037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獎學金</a:t>
            </a:r>
            <a:r>
              <a:rPr lang="zh-TW" altLang="zh-TW" dirty="0" smtClean="0"/>
              <a:t>申請</a:t>
            </a:r>
            <a:r>
              <a:rPr lang="zh-TW" altLang="en-US" dirty="0" smtClean="0"/>
              <a:t> </a:t>
            </a:r>
            <a:r>
              <a:rPr lang="en-US" altLang="zh-TW" dirty="0" smtClean="0"/>
              <a:t>4/4</a:t>
            </a:r>
            <a:endParaRPr lang="zh-TW" altLang="en-US" dirty="0"/>
          </a:p>
        </p:txBody>
      </p:sp>
      <p:sp>
        <p:nvSpPr>
          <p:cNvPr id="3" name="內容版面配置區 2"/>
          <p:cNvSpPr>
            <a:spLocks noGrp="1"/>
          </p:cNvSpPr>
          <p:nvPr>
            <p:ph sz="quarter" idx="1"/>
          </p:nvPr>
        </p:nvSpPr>
        <p:spPr>
          <a:xfrm>
            <a:off x="467544" y="1556792"/>
            <a:ext cx="8280920" cy="4824536"/>
          </a:xfrm>
        </p:spPr>
        <p:txBody>
          <a:bodyPr>
            <a:noAutofit/>
          </a:bodyPr>
          <a:lstStyle/>
          <a:p>
            <a:r>
              <a:rPr lang="zh-TW" altLang="en-US" sz="2800" dirty="0" smtClean="0"/>
              <a:t>（三）</a:t>
            </a:r>
            <a:r>
              <a:rPr lang="zh-TW" altLang="zh-TW" sz="2800" dirty="0" smtClean="0"/>
              <a:t>檢附</a:t>
            </a:r>
            <a:r>
              <a:rPr lang="zh-TW" altLang="zh-TW" sz="2800" dirty="0">
                <a:hlinkClick r:id="rId2" action="ppaction://hlinkfile"/>
              </a:rPr>
              <a:t>申請資料</a:t>
            </a:r>
            <a:r>
              <a:rPr lang="zh-TW" altLang="zh-TW" sz="2800" dirty="0"/>
              <a:t>及證明文件（</a:t>
            </a:r>
            <a:r>
              <a:rPr lang="en-US" altLang="zh-TW" sz="2800" dirty="0"/>
              <a:t>1</a:t>
            </a:r>
            <a:r>
              <a:rPr lang="zh-TW" altLang="zh-TW" sz="2800" dirty="0" smtClean="0"/>
              <a:t>式</a:t>
            </a:r>
            <a:r>
              <a:rPr lang="en-US" altLang="zh-TW" sz="2800" dirty="0" smtClean="0"/>
              <a:t>6</a:t>
            </a:r>
            <a:r>
              <a:rPr lang="zh-TW" altLang="zh-TW" sz="2800" dirty="0" smtClean="0"/>
              <a:t>份）</a:t>
            </a:r>
            <a:endParaRPr lang="en-US" altLang="zh-TW" sz="2800" dirty="0" smtClean="0"/>
          </a:p>
          <a:p>
            <a:pPr marL="731520" lvl="1" indent="-457200">
              <a:buFont typeface="+mj-lt"/>
              <a:buAutoNum type="arabicPeriod"/>
            </a:pPr>
            <a:r>
              <a:rPr lang="zh-TW" altLang="zh-TW" sz="2400" dirty="0">
                <a:solidFill>
                  <a:schemeClr val="tx1"/>
                </a:solidFill>
              </a:rPr>
              <a:t>申請表</a:t>
            </a:r>
          </a:p>
          <a:p>
            <a:pPr marL="731520" lvl="1" indent="-457200">
              <a:buFont typeface="+mj-lt"/>
              <a:buAutoNum type="arabicPeriod"/>
            </a:pPr>
            <a:r>
              <a:rPr lang="zh-TW" altLang="zh-TW" sz="2400" dirty="0">
                <a:solidFill>
                  <a:schemeClr val="tx1"/>
                </a:solidFill>
              </a:rPr>
              <a:t>申請報告書</a:t>
            </a:r>
          </a:p>
          <a:p>
            <a:pPr marL="1062990" lvl="2" indent="-514350">
              <a:buFont typeface="+mj-lt"/>
              <a:buAutoNum type="arabicParenR"/>
            </a:pPr>
            <a:r>
              <a:rPr lang="zh-TW" altLang="zh-TW" sz="2400" dirty="0"/>
              <a:t>個人背景說明及申請理由</a:t>
            </a:r>
          </a:p>
          <a:p>
            <a:pPr marL="1062990" lvl="2" indent="-514350">
              <a:buFont typeface="+mj-lt"/>
              <a:buAutoNum type="arabicParenR"/>
            </a:pPr>
            <a:r>
              <a:rPr lang="zh-TW" altLang="zh-TW" sz="2400" dirty="0"/>
              <a:t>教育學程學習情形自我評估</a:t>
            </a:r>
          </a:p>
          <a:p>
            <a:pPr marL="1062990" lvl="2" indent="-514350">
              <a:buFont typeface="+mj-lt"/>
              <a:buAutoNum type="arabicParenR"/>
            </a:pPr>
            <a:r>
              <a:rPr lang="zh-TW" altLang="zh-TW" sz="2400" dirty="0"/>
              <a:t>未來學習規劃</a:t>
            </a:r>
          </a:p>
          <a:p>
            <a:pPr marL="731520" lvl="1" indent="-457200">
              <a:buFont typeface="+mj-lt"/>
              <a:buAutoNum type="arabicPeriod"/>
            </a:pPr>
            <a:r>
              <a:rPr lang="zh-TW" altLang="zh-TW" sz="2400" dirty="0">
                <a:solidFill>
                  <a:schemeClr val="tx1"/>
                </a:solidFill>
              </a:rPr>
              <a:t>本校生涯與就業協助系統（</a:t>
            </a:r>
            <a:r>
              <a:rPr lang="en-US" altLang="zh-TW" sz="2400" dirty="0">
                <a:solidFill>
                  <a:schemeClr val="tx1"/>
                </a:solidFill>
                <a:hlinkClick r:id="rId3" action="ppaction://hlinkfile"/>
              </a:rPr>
              <a:t>CVHS</a:t>
            </a:r>
            <a:r>
              <a:rPr lang="zh-TW" altLang="zh-TW" sz="2400" dirty="0">
                <a:solidFill>
                  <a:schemeClr val="tx1"/>
                </a:solidFill>
              </a:rPr>
              <a:t>）之個人「職業興趣量表」及「工作價值觀量表」評量紀錄</a:t>
            </a:r>
          </a:p>
          <a:p>
            <a:pPr marL="731520" lvl="1" indent="-457200">
              <a:buFont typeface="+mj-lt"/>
              <a:buAutoNum type="arabicPeriod"/>
            </a:pPr>
            <a:r>
              <a:rPr lang="zh-TW" altLang="zh-TW" sz="2400" dirty="0">
                <a:solidFill>
                  <a:schemeClr val="tx1"/>
                </a:solidFill>
              </a:rPr>
              <a:t>本校含排名之歷年成績單正本</a:t>
            </a:r>
          </a:p>
          <a:p>
            <a:pPr marL="731520" lvl="1" indent="-457200">
              <a:buFont typeface="+mj-lt"/>
              <a:buAutoNum type="arabicPeriod"/>
            </a:pPr>
            <a:r>
              <a:rPr lang="zh-TW" altLang="zh-TW" sz="2400" dirty="0">
                <a:solidFill>
                  <a:schemeClr val="tx1"/>
                </a:solidFill>
              </a:rPr>
              <a:t>經濟或區域弱勢學生需附證明</a:t>
            </a:r>
            <a:r>
              <a:rPr lang="zh-TW" altLang="zh-TW" sz="2400" dirty="0" smtClean="0">
                <a:solidFill>
                  <a:schemeClr val="tx1"/>
                </a:solidFill>
              </a:rPr>
              <a:t>文件</a:t>
            </a:r>
            <a:endParaRPr lang="en-US" altLang="zh-TW" sz="2400" dirty="0" smtClean="0">
              <a:solidFill>
                <a:schemeClr val="tx1"/>
              </a:solidFill>
            </a:endParaRPr>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2798051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甄選</a:t>
            </a:r>
            <a:r>
              <a:rPr lang="zh-TW" altLang="zh-TW" dirty="0" smtClean="0"/>
              <a:t>程序</a:t>
            </a:r>
            <a:r>
              <a:rPr lang="zh-TW" altLang="en-US" dirty="0" smtClean="0"/>
              <a:t> </a:t>
            </a:r>
            <a:r>
              <a:rPr lang="en-US" altLang="zh-TW" dirty="0" smtClean="0"/>
              <a:t>1/2</a:t>
            </a:r>
            <a:endParaRPr lang="zh-TW" altLang="en-US" dirty="0"/>
          </a:p>
        </p:txBody>
      </p:sp>
      <p:sp>
        <p:nvSpPr>
          <p:cNvPr id="3" name="內容版面配置區 2"/>
          <p:cNvSpPr>
            <a:spLocks noGrp="1"/>
          </p:cNvSpPr>
          <p:nvPr>
            <p:ph sz="quarter" idx="1"/>
          </p:nvPr>
        </p:nvSpPr>
        <p:spPr>
          <a:xfrm>
            <a:off x="467544" y="1628800"/>
            <a:ext cx="7992888" cy="4752528"/>
          </a:xfrm>
        </p:spPr>
        <p:txBody>
          <a:bodyPr>
            <a:noAutofit/>
          </a:bodyPr>
          <a:lstStyle/>
          <a:p>
            <a:r>
              <a:rPr lang="zh-TW" altLang="zh-TW" sz="2800" dirty="0"/>
              <a:t>（一）初審：由本中心審查申請者檢具之申請資料及證明文件是否符合資格。</a:t>
            </a:r>
          </a:p>
          <a:p>
            <a:r>
              <a:rPr lang="zh-TW" altLang="zh-TW" sz="2800" dirty="0"/>
              <a:t>（二）複審：初審資格審查通過者始得參加「筆試」及「面試」。</a:t>
            </a:r>
          </a:p>
          <a:p>
            <a:pPr marL="731520" lvl="1" indent="-457200">
              <a:buFont typeface="+mj-lt"/>
              <a:buAutoNum type="arabicPeriod"/>
            </a:pPr>
            <a:r>
              <a:rPr lang="zh-TW" altLang="zh-TW" sz="2300" dirty="0">
                <a:solidFill>
                  <a:schemeClr val="tx1"/>
                </a:solidFill>
              </a:rPr>
              <a:t>筆試：以教育基本素養之紙筆測驗為原則，佔總成績</a:t>
            </a:r>
            <a:r>
              <a:rPr lang="en-US" altLang="zh-TW" sz="2300" dirty="0">
                <a:solidFill>
                  <a:schemeClr val="tx1"/>
                </a:solidFill>
              </a:rPr>
              <a:t>50%</a:t>
            </a:r>
            <a:r>
              <a:rPr lang="zh-TW" altLang="zh-TW" sz="2300" dirty="0">
                <a:solidFill>
                  <a:schemeClr val="tx1"/>
                </a:solidFill>
              </a:rPr>
              <a:t>。</a:t>
            </a:r>
          </a:p>
          <a:p>
            <a:pPr marL="731520" lvl="1" indent="-457200">
              <a:buFont typeface="+mj-lt"/>
              <a:buAutoNum type="arabicPeriod"/>
            </a:pPr>
            <a:r>
              <a:rPr lang="zh-TW" altLang="zh-TW" sz="2300" dirty="0">
                <a:solidFill>
                  <a:schemeClr val="tx1"/>
                </a:solidFill>
              </a:rPr>
              <a:t>面試：以專業能力、教育理念及思考能力為原則，佔總成績</a:t>
            </a:r>
            <a:r>
              <a:rPr lang="en-US" altLang="zh-TW" sz="2300" dirty="0">
                <a:solidFill>
                  <a:schemeClr val="tx1"/>
                </a:solidFill>
              </a:rPr>
              <a:t>50%</a:t>
            </a:r>
            <a:r>
              <a:rPr lang="zh-TW" altLang="zh-TW" sz="2300" dirty="0">
                <a:solidFill>
                  <a:schemeClr val="tx1"/>
                </a:solidFill>
              </a:rPr>
              <a:t>。</a:t>
            </a:r>
          </a:p>
          <a:p>
            <a:pPr marL="731520" lvl="1" indent="-457200">
              <a:buFont typeface="+mj-lt"/>
              <a:buAutoNum type="arabicPeriod"/>
            </a:pPr>
            <a:r>
              <a:rPr lang="zh-TW" altLang="zh-TW" sz="2300" dirty="0">
                <a:solidFill>
                  <a:schemeClr val="tx1"/>
                </a:solidFill>
              </a:rPr>
              <a:t>申請報告書及個人「職業興趣量表」與「工作價值觀量表」評量結果列入面試時參考，不計入甄選總成績計算。</a:t>
            </a:r>
          </a:p>
          <a:p>
            <a:endParaRPr lang="zh-TW" altLang="zh-TW" sz="2800" dirty="0">
              <a:solidFill>
                <a:schemeClr val="tx1"/>
              </a:solidFill>
            </a:endParaRPr>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18745559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甄選</a:t>
            </a:r>
            <a:r>
              <a:rPr lang="zh-TW" altLang="zh-TW" dirty="0" smtClean="0"/>
              <a:t>程序</a:t>
            </a:r>
            <a:r>
              <a:rPr lang="zh-TW" altLang="en-US" dirty="0" smtClean="0"/>
              <a:t> </a:t>
            </a:r>
            <a:r>
              <a:rPr lang="en-US" altLang="zh-TW" dirty="0" smtClean="0"/>
              <a:t>2/2</a:t>
            </a:r>
            <a:endParaRPr lang="zh-TW" altLang="en-US" dirty="0"/>
          </a:p>
        </p:txBody>
      </p:sp>
      <p:sp>
        <p:nvSpPr>
          <p:cNvPr id="3" name="內容版面配置區 2"/>
          <p:cNvSpPr>
            <a:spLocks noGrp="1"/>
          </p:cNvSpPr>
          <p:nvPr>
            <p:ph sz="quarter" idx="1"/>
          </p:nvPr>
        </p:nvSpPr>
        <p:spPr>
          <a:xfrm>
            <a:off x="683568" y="1628800"/>
            <a:ext cx="7776864" cy="4752528"/>
          </a:xfrm>
        </p:spPr>
        <p:txBody>
          <a:bodyPr>
            <a:noAutofit/>
          </a:bodyPr>
          <a:lstStyle/>
          <a:p>
            <a:r>
              <a:rPr lang="zh-TW" altLang="zh-TW" sz="2800" dirty="0"/>
              <a:t>（三）總成績分一般師資生及弱勢師資生兩組分別核計，以總成績高低順序分別錄取之。同組內總成績如同分時，先依面試成績，再依筆試成績高低錄取。惟前開</a:t>
            </a:r>
            <a:r>
              <a:rPr lang="en-US" altLang="zh-TW" sz="2800" dirty="0"/>
              <a:t>2</a:t>
            </a:r>
            <a:r>
              <a:rPr lang="zh-TW" altLang="zh-TW" sz="2800" dirty="0"/>
              <a:t>組錄取人數未達各組名額時，其名額得相互流用。</a:t>
            </a:r>
          </a:p>
          <a:p>
            <a:r>
              <a:rPr lang="zh-TW" altLang="zh-TW" sz="2800" dirty="0"/>
              <a:t>（四）凡未依甄選程序規定提交各項資料文件及應考者，則視為自動放棄，不得異議</a:t>
            </a:r>
            <a:r>
              <a:rPr lang="zh-TW" altLang="zh-TW" sz="2800" dirty="0" smtClean="0"/>
              <a:t>。</a:t>
            </a:r>
            <a:endParaRPr lang="zh-TW" altLang="zh-TW" sz="2400" dirty="0">
              <a:solidFill>
                <a:schemeClr val="tx1"/>
              </a:solidFill>
            </a:endParaRPr>
          </a:p>
          <a:p>
            <a:endParaRPr lang="zh-TW" altLang="zh-TW" sz="2800" dirty="0">
              <a:solidFill>
                <a:schemeClr val="tx1"/>
              </a:solidFill>
            </a:endParaRPr>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39757919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甄選</a:t>
            </a:r>
            <a:r>
              <a:rPr lang="zh-TW" altLang="zh-TW" dirty="0" smtClean="0"/>
              <a:t>程序</a:t>
            </a:r>
            <a:r>
              <a:rPr lang="zh-TW" altLang="en-US" dirty="0" smtClean="0"/>
              <a:t> </a:t>
            </a:r>
            <a:r>
              <a:rPr lang="en-US" altLang="zh-TW" dirty="0" smtClean="0"/>
              <a:t>2/2</a:t>
            </a:r>
            <a:endParaRPr lang="zh-TW" altLang="en-US" dirty="0"/>
          </a:p>
        </p:txBody>
      </p:sp>
      <p:sp>
        <p:nvSpPr>
          <p:cNvPr id="3" name="內容版面配置區 2"/>
          <p:cNvSpPr>
            <a:spLocks noGrp="1"/>
          </p:cNvSpPr>
          <p:nvPr>
            <p:ph sz="quarter" idx="1"/>
          </p:nvPr>
        </p:nvSpPr>
        <p:spPr>
          <a:xfrm>
            <a:off x="683568" y="1628800"/>
            <a:ext cx="7776864" cy="4752528"/>
          </a:xfrm>
        </p:spPr>
        <p:txBody>
          <a:bodyPr>
            <a:noAutofit/>
          </a:bodyPr>
          <a:lstStyle/>
          <a:p>
            <a:r>
              <a:rPr lang="zh-TW" altLang="zh-TW" sz="2800" dirty="0"/>
              <a:t>（三）總成績分一般師資生及弱勢師資生兩組分別核計，以總成績高低順序分別錄取之。同組內總成績如同分時，先依面試成績，再依筆試成績高低錄取。惟前開</a:t>
            </a:r>
            <a:r>
              <a:rPr lang="en-US" altLang="zh-TW" sz="2800" dirty="0"/>
              <a:t>2</a:t>
            </a:r>
            <a:r>
              <a:rPr lang="zh-TW" altLang="zh-TW" sz="2800" dirty="0"/>
              <a:t>組錄取人數未達各組名額時，其名額得相互流用。</a:t>
            </a:r>
          </a:p>
          <a:p>
            <a:r>
              <a:rPr lang="zh-TW" altLang="zh-TW" sz="2800" dirty="0"/>
              <a:t>（四）凡未依甄選程序規定提交各項資料文件及應考者，則視為自動放棄，不得異議</a:t>
            </a:r>
            <a:r>
              <a:rPr lang="zh-TW" altLang="zh-TW" sz="2800" dirty="0" smtClean="0"/>
              <a:t>。</a:t>
            </a:r>
            <a:endParaRPr lang="zh-TW" altLang="zh-TW" sz="2400" dirty="0">
              <a:solidFill>
                <a:schemeClr val="tx1"/>
              </a:solidFill>
            </a:endParaRPr>
          </a:p>
          <a:p>
            <a:endParaRPr lang="zh-TW" altLang="zh-TW" sz="2800" dirty="0">
              <a:solidFill>
                <a:schemeClr val="tx1"/>
              </a:solidFill>
            </a:endParaRPr>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3695229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獎學金續領與淘汰</a:t>
            </a:r>
            <a:r>
              <a:rPr lang="zh-TW" altLang="zh-TW" dirty="0" smtClean="0"/>
              <a:t>機制</a:t>
            </a:r>
            <a:r>
              <a:rPr lang="zh-TW" altLang="en-US" dirty="0" smtClean="0"/>
              <a:t> </a:t>
            </a:r>
            <a:r>
              <a:rPr lang="en-US" altLang="zh-TW" dirty="0" smtClean="0"/>
              <a:t>1/2</a:t>
            </a:r>
            <a:endParaRPr lang="zh-TW" altLang="en-US" dirty="0"/>
          </a:p>
        </p:txBody>
      </p:sp>
      <p:sp>
        <p:nvSpPr>
          <p:cNvPr id="3" name="內容版面配置區 2"/>
          <p:cNvSpPr>
            <a:spLocks noGrp="1"/>
          </p:cNvSpPr>
          <p:nvPr>
            <p:ph sz="quarter" idx="1"/>
          </p:nvPr>
        </p:nvSpPr>
        <p:spPr>
          <a:xfrm>
            <a:off x="683568" y="1628800"/>
            <a:ext cx="7776864" cy="4680520"/>
          </a:xfrm>
        </p:spPr>
        <p:txBody>
          <a:bodyPr>
            <a:noAutofit/>
          </a:bodyPr>
          <a:lstStyle/>
          <a:p>
            <a:pPr marL="0" indent="0">
              <a:buNone/>
            </a:pPr>
            <a:r>
              <a:rPr lang="zh-TW" altLang="zh-TW" sz="2800" dirty="0"/>
              <a:t>卓獎生依據規定於每學年度或每學期接受審查，未通過者，予以淘汰，其名額不再遞補，淘汰之基準如下</a:t>
            </a:r>
            <a:r>
              <a:rPr lang="zh-TW" altLang="zh-TW" sz="2800" dirty="0" smtClean="0"/>
              <a:t>：</a:t>
            </a:r>
            <a:endParaRPr lang="en-US" altLang="zh-TW" sz="2800" dirty="0" smtClean="0"/>
          </a:p>
          <a:p>
            <a:r>
              <a:rPr lang="zh-TW" altLang="zh-TW" sz="2800" dirty="0"/>
              <a:t>（一</a:t>
            </a:r>
            <a:r>
              <a:rPr lang="zh-TW" altLang="zh-TW" sz="2800" dirty="0" smtClean="0"/>
              <a:t>）</a:t>
            </a:r>
            <a:r>
              <a:rPr lang="zh-TW" altLang="zh-TW" sz="2800" dirty="0"/>
              <a:t>學業成績：每學期教育專業科目總平均成績未達</a:t>
            </a:r>
            <a:r>
              <a:rPr lang="en-US" altLang="zh-TW" sz="2800" dirty="0"/>
              <a:t>85</a:t>
            </a:r>
            <a:r>
              <a:rPr lang="zh-TW" altLang="zh-TW" sz="2800" dirty="0"/>
              <a:t>分以上，且學期總平均成績未達其學系（所）排名前</a:t>
            </a:r>
            <a:r>
              <a:rPr lang="en-US" altLang="zh-TW" sz="2800" dirty="0"/>
              <a:t>40%</a:t>
            </a:r>
            <a:r>
              <a:rPr lang="zh-TW" altLang="zh-TW" sz="2800" dirty="0"/>
              <a:t>或</a:t>
            </a:r>
            <a:r>
              <a:rPr lang="en-US" altLang="zh-TW" sz="2800" dirty="0"/>
              <a:t>80</a:t>
            </a:r>
            <a:r>
              <a:rPr lang="zh-TW" altLang="zh-TW" sz="2800" dirty="0"/>
              <a:t>分以上</a:t>
            </a:r>
            <a:r>
              <a:rPr lang="zh-TW" altLang="zh-TW" sz="2800" dirty="0" smtClean="0"/>
              <a:t>。</a:t>
            </a:r>
            <a:endParaRPr lang="en-US" altLang="zh-TW" sz="2800" dirty="0" smtClean="0"/>
          </a:p>
          <a:p>
            <a:r>
              <a:rPr lang="zh-TW" altLang="zh-TW" sz="2800" dirty="0" smtClean="0"/>
              <a:t>（</a:t>
            </a:r>
            <a:r>
              <a:rPr lang="zh-TW" altLang="zh-TW" sz="2800" dirty="0"/>
              <a:t>二）遭記過以上處分。</a:t>
            </a:r>
          </a:p>
          <a:p>
            <a:r>
              <a:rPr lang="zh-TW" altLang="zh-TW" sz="2800" dirty="0"/>
              <a:t>（三）每學年未取得至少</a:t>
            </a:r>
            <a:r>
              <a:rPr lang="en-US" altLang="zh-TW" sz="2800" dirty="0"/>
              <a:t>1</a:t>
            </a:r>
            <a:r>
              <a:rPr lang="zh-TW" altLang="zh-TW" sz="2800" dirty="0"/>
              <a:t>項教學基本能力檢定合格證書</a:t>
            </a:r>
            <a:r>
              <a:rPr lang="zh-TW" altLang="zh-TW" sz="2800" dirty="0" smtClean="0"/>
              <a:t>。</a:t>
            </a:r>
            <a:endParaRPr lang="zh-TW" altLang="zh-TW" sz="2800" dirty="0"/>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41973812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rmAutofit/>
          </a:bodyPr>
          <a:lstStyle/>
          <a:p>
            <a:r>
              <a:rPr lang="zh-TW" altLang="zh-TW" dirty="0"/>
              <a:t>獎學金續領與淘汰</a:t>
            </a:r>
            <a:r>
              <a:rPr lang="zh-TW" altLang="zh-TW" dirty="0" smtClean="0"/>
              <a:t>機制</a:t>
            </a:r>
            <a:r>
              <a:rPr lang="zh-TW" altLang="en-US" dirty="0" smtClean="0"/>
              <a:t> </a:t>
            </a:r>
            <a:r>
              <a:rPr lang="en-US" altLang="zh-TW" dirty="0" smtClean="0"/>
              <a:t>2/2</a:t>
            </a:r>
            <a:endParaRPr lang="zh-TW" altLang="en-US" dirty="0"/>
          </a:p>
        </p:txBody>
      </p:sp>
      <p:sp>
        <p:nvSpPr>
          <p:cNvPr id="3" name="內容版面配置區 2"/>
          <p:cNvSpPr>
            <a:spLocks noGrp="1"/>
          </p:cNvSpPr>
          <p:nvPr>
            <p:ph sz="quarter" idx="1"/>
          </p:nvPr>
        </p:nvSpPr>
        <p:spPr>
          <a:xfrm>
            <a:off x="467544" y="1484784"/>
            <a:ext cx="8208912" cy="4824536"/>
          </a:xfrm>
        </p:spPr>
        <p:txBody>
          <a:bodyPr>
            <a:noAutofit/>
          </a:bodyPr>
          <a:lstStyle/>
          <a:p>
            <a:r>
              <a:rPr lang="zh-TW" altLang="zh-TW" sz="2800" dirty="0"/>
              <a:t>（四）受領獎學金</a:t>
            </a:r>
            <a:r>
              <a:rPr lang="en-US" altLang="zh-TW" sz="2800" dirty="0"/>
              <a:t>2</a:t>
            </a:r>
            <a:r>
              <a:rPr lang="zh-TW" altLang="zh-TW" sz="2800" dirty="0"/>
              <a:t>年內未取得符合歐洲語言學習、教學、評量共同參考架構</a:t>
            </a:r>
            <a:r>
              <a:rPr lang="zh-TW" altLang="zh-TW" sz="2800" dirty="0" smtClean="0"/>
              <a:t>（</a:t>
            </a:r>
            <a:r>
              <a:rPr lang="zh-TW" altLang="en-US" sz="2800" dirty="0" smtClean="0"/>
              <a:t>簡稱</a:t>
            </a:r>
            <a:r>
              <a:rPr lang="en-US" altLang="zh-TW" sz="2800" dirty="0" smtClean="0"/>
              <a:t>CEF</a:t>
            </a:r>
            <a:r>
              <a:rPr lang="zh-TW" altLang="zh-TW" sz="2800" dirty="0" smtClean="0"/>
              <a:t>）</a:t>
            </a:r>
            <a:r>
              <a:rPr lang="en-US" altLang="zh-TW" sz="2800" dirty="0"/>
              <a:t>A2</a:t>
            </a:r>
            <a:r>
              <a:rPr lang="zh-TW" altLang="zh-TW" sz="2800" dirty="0"/>
              <a:t>級（含）以上英語相關考試檢定及格證書</a:t>
            </a:r>
            <a:r>
              <a:rPr lang="zh-TW" altLang="zh-TW" sz="2800" dirty="0" smtClean="0"/>
              <a:t>。</a:t>
            </a:r>
            <a:r>
              <a:rPr lang="zh-TW" altLang="en-US" sz="2000" dirty="0" smtClean="0">
                <a:solidFill>
                  <a:srgbClr val="FF0000"/>
                </a:solidFill>
              </a:rPr>
              <a:t>（含聽說讀寫）</a:t>
            </a:r>
            <a:endParaRPr lang="zh-TW" altLang="zh-TW" sz="2800" dirty="0">
              <a:solidFill>
                <a:srgbClr val="FF0000"/>
              </a:solidFill>
            </a:endParaRPr>
          </a:p>
          <a:p>
            <a:r>
              <a:rPr lang="zh-TW" altLang="zh-TW" sz="2800" dirty="0"/>
              <a:t>（五）每學期教學實務相關之研習活動參與未達</a:t>
            </a:r>
            <a:r>
              <a:rPr lang="en-US" altLang="zh-TW" sz="2800" dirty="0"/>
              <a:t>10</a:t>
            </a:r>
            <a:r>
              <a:rPr lang="zh-TW" altLang="zh-TW" sz="2800" dirty="0"/>
              <a:t>小時。</a:t>
            </a:r>
          </a:p>
          <a:p>
            <a:r>
              <a:rPr lang="zh-TW" altLang="zh-TW" sz="2800" dirty="0"/>
              <a:t>（六）每學期無償擔任學習弱勢、經濟弱勢或區域弱勢等學童課業輔導工作未逹</a:t>
            </a:r>
            <a:r>
              <a:rPr lang="en-US" altLang="zh-TW" sz="2800" dirty="0"/>
              <a:t>36</a:t>
            </a:r>
            <a:r>
              <a:rPr lang="zh-TW" altLang="zh-TW" sz="2800" dirty="0"/>
              <a:t>小時（或第一學年未達</a:t>
            </a:r>
            <a:r>
              <a:rPr lang="en-US" altLang="zh-TW" sz="2800" dirty="0"/>
              <a:t>72</a:t>
            </a:r>
            <a:r>
              <a:rPr lang="zh-TW" altLang="zh-TW" sz="2800" dirty="0"/>
              <a:t>小時）。</a:t>
            </a:r>
          </a:p>
          <a:p>
            <a:r>
              <a:rPr lang="zh-TW" altLang="zh-TW" sz="2800" dirty="0"/>
              <a:t>（七）卓獎生不得重複請領教育部核發之公費或其他獎助學金。但低收入戶學生之獎助學金，不在此限。</a:t>
            </a:r>
          </a:p>
          <a:p>
            <a:pPr marL="0" indent="0">
              <a:buNone/>
            </a:pPr>
            <a:endParaRPr lang="zh-TW" altLang="zh-TW" sz="2800" dirty="0"/>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35112003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93048" y="332656"/>
            <a:ext cx="8534400" cy="648072"/>
          </a:xfrm>
        </p:spPr>
        <p:txBody>
          <a:bodyPr>
            <a:noAutofit/>
          </a:bodyPr>
          <a:lstStyle/>
          <a:p>
            <a:r>
              <a:rPr lang="en-US" altLang="zh-TW" sz="3200" dirty="0" smtClean="0"/>
              <a:t>104</a:t>
            </a:r>
            <a:r>
              <a:rPr lang="zh-TW" altLang="en-US" sz="3200" dirty="0" smtClean="0"/>
              <a:t>學年度</a:t>
            </a:r>
            <a:r>
              <a:rPr lang="zh-TW" altLang="zh-TW" sz="3200" dirty="0" smtClean="0"/>
              <a:t>卓越</a:t>
            </a:r>
            <a:r>
              <a:rPr lang="zh-TW" altLang="zh-TW" sz="3200" dirty="0"/>
              <a:t>師資培育</a:t>
            </a:r>
            <a:r>
              <a:rPr lang="zh-TW" altLang="zh-TW" sz="3200" dirty="0" smtClean="0"/>
              <a:t>獎學金甄選</a:t>
            </a:r>
            <a:r>
              <a:rPr lang="zh-TW" altLang="en-US" sz="3200" dirty="0"/>
              <a:t>說明</a:t>
            </a:r>
            <a:r>
              <a:rPr lang="zh-TW" altLang="en-US" sz="3200" dirty="0" smtClean="0"/>
              <a:t>會</a:t>
            </a:r>
            <a:endParaRPr lang="zh-TW" altLang="en-US" sz="6000" dirty="0"/>
          </a:p>
        </p:txBody>
      </p:sp>
      <p:sp>
        <p:nvSpPr>
          <p:cNvPr id="3" name="內容版面配置區 2"/>
          <p:cNvSpPr>
            <a:spLocks noGrp="1"/>
          </p:cNvSpPr>
          <p:nvPr>
            <p:ph sz="quarter" idx="1"/>
          </p:nvPr>
        </p:nvSpPr>
        <p:spPr>
          <a:xfrm>
            <a:off x="471032" y="3356992"/>
            <a:ext cx="8208912" cy="1080120"/>
          </a:xfrm>
        </p:spPr>
        <p:txBody>
          <a:bodyPr>
            <a:noAutofit/>
          </a:bodyPr>
          <a:lstStyle/>
          <a:p>
            <a:pPr marL="0" indent="0" algn="ctr">
              <a:buNone/>
            </a:pPr>
            <a:r>
              <a:rPr lang="en-US" altLang="zh-TW" sz="7200" dirty="0" smtClean="0"/>
              <a:t>Q </a:t>
            </a:r>
            <a:r>
              <a:rPr lang="en-US" altLang="zh-TW" sz="7200" dirty="0"/>
              <a:t>&amp; A</a:t>
            </a:r>
            <a:endParaRPr lang="zh-TW" altLang="zh-TW" sz="7200" dirty="0"/>
          </a:p>
        </p:txBody>
      </p:sp>
      <p:sp>
        <p:nvSpPr>
          <p:cNvPr id="4" name="內容版面配置區 2"/>
          <p:cNvSpPr txBox="1">
            <a:spLocks/>
          </p:cNvSpPr>
          <p:nvPr/>
        </p:nvSpPr>
        <p:spPr>
          <a:xfrm>
            <a:off x="323528" y="260648"/>
            <a:ext cx="8503920" cy="648072"/>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endParaRPr lang="zh-TW" altLang="en-US" sz="3600" dirty="0"/>
          </a:p>
        </p:txBody>
      </p:sp>
    </p:spTree>
    <p:extLst>
      <p:ext uri="{BB962C8B-B14F-4D97-AF65-F5344CB8AC3E}">
        <p14:creationId xmlns:p14="http://schemas.microsoft.com/office/powerpoint/2010/main" val="30694647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市鎮">
  <a:themeElements>
    <a:clrScheme name="市鎮">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市鎮">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市鎮">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169</TotalTime>
  <Words>1405</Words>
  <Application>Microsoft Office PowerPoint</Application>
  <PresentationFormat>如螢幕大小 (4:3)</PresentationFormat>
  <Paragraphs>91</Paragraphs>
  <Slides>15</Slides>
  <Notes>0</Notes>
  <HiddenSlides>0</HiddenSlides>
  <MMClips>0</MMClips>
  <ScaleCrop>false</ScaleCrop>
  <HeadingPairs>
    <vt:vector size="4" baseType="variant">
      <vt:variant>
        <vt:lpstr>佈景主題</vt:lpstr>
      </vt:variant>
      <vt:variant>
        <vt:i4>1</vt:i4>
      </vt:variant>
      <vt:variant>
        <vt:lpstr>投影片標題</vt:lpstr>
      </vt:variant>
      <vt:variant>
        <vt:i4>15</vt:i4>
      </vt:variant>
    </vt:vector>
  </HeadingPairs>
  <TitlesOfParts>
    <vt:vector size="16" baseType="lpstr">
      <vt:lpstr>市鎮</vt:lpstr>
      <vt:lpstr>輔仁大學學校財團法人輔仁大學 師資培育中心</vt:lpstr>
      <vt:lpstr>法源依據</vt:lpstr>
      <vt:lpstr>獎學金名額</vt:lpstr>
      <vt:lpstr>獎學金金額  1/2</vt:lpstr>
      <vt:lpstr>獎學金金額  2/2</vt:lpstr>
      <vt:lpstr>獎學金申請 1/4</vt:lpstr>
      <vt:lpstr>獎學金申請 2/4</vt:lpstr>
      <vt:lpstr>獎學金申請 3/4</vt:lpstr>
      <vt:lpstr>獎學金申請 4/4</vt:lpstr>
      <vt:lpstr>甄選程序 1/2</vt:lpstr>
      <vt:lpstr>甄選程序 2/2</vt:lpstr>
      <vt:lpstr>甄選程序 2/2</vt:lpstr>
      <vt:lpstr>獎學金續領與淘汰機制 1/2</vt:lpstr>
      <vt:lpstr>獎學金續領與淘汰機制 2/2</vt:lpstr>
      <vt:lpstr>104學年度卓越師資培育獎學金甄選說明會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輔仁大學學校財團法人輔仁大學</dc:title>
  <dc:creator>USER</dc:creator>
  <cp:lastModifiedBy>USER</cp:lastModifiedBy>
  <cp:revision>33</cp:revision>
  <dcterms:created xsi:type="dcterms:W3CDTF">2014-12-09T07:40:41Z</dcterms:created>
  <dcterms:modified xsi:type="dcterms:W3CDTF">2015-10-06T07:28:12Z</dcterms:modified>
</cp:coreProperties>
</file>