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2"/>
  </p:notesMasterIdLst>
  <p:sldIdLst>
    <p:sldId id="256" r:id="rId2"/>
    <p:sldId id="280" r:id="rId3"/>
    <p:sldId id="277" r:id="rId4"/>
    <p:sldId id="281" r:id="rId5"/>
    <p:sldId id="283" r:id="rId6"/>
    <p:sldId id="282" r:id="rId7"/>
    <p:sldId id="276" r:id="rId8"/>
    <p:sldId id="278" r:id="rId9"/>
    <p:sldId id="279" r:id="rId10"/>
    <p:sldId id="275" r:id="rId11"/>
  </p:sldIdLst>
  <p:sldSz cx="9144000" cy="6858000" type="screen4x3"/>
  <p:notesSz cx="7099300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02" y="-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76363" cy="511730"/>
          </a:xfrm>
          <a:prstGeom prst="rect">
            <a:avLst/>
          </a:prstGeom>
        </p:spPr>
        <p:txBody>
          <a:bodyPr vert="horz" lIns="94735" tIns="47367" rIns="94735" bIns="4736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297" y="3"/>
            <a:ext cx="3076363" cy="511730"/>
          </a:xfrm>
          <a:prstGeom prst="rect">
            <a:avLst/>
          </a:prstGeom>
        </p:spPr>
        <p:txBody>
          <a:bodyPr vert="horz" lIns="94735" tIns="47367" rIns="94735" bIns="47367" rtlCol="0"/>
          <a:lstStyle>
            <a:lvl1pPr algn="r">
              <a:defRPr sz="1200"/>
            </a:lvl1pPr>
          </a:lstStyle>
          <a:p>
            <a:fld id="{88E6FBD3-EA25-40C9-94F0-9AE11C813816}" type="datetimeFigureOut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35" tIns="47367" rIns="94735" bIns="4736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931" y="4861444"/>
            <a:ext cx="5679440" cy="4605576"/>
          </a:xfrm>
          <a:prstGeom prst="rect">
            <a:avLst/>
          </a:prstGeom>
        </p:spPr>
        <p:txBody>
          <a:bodyPr vert="horz" lIns="94735" tIns="47367" rIns="94735" bIns="4736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3" y="9721108"/>
            <a:ext cx="3076363" cy="511730"/>
          </a:xfrm>
          <a:prstGeom prst="rect">
            <a:avLst/>
          </a:prstGeom>
        </p:spPr>
        <p:txBody>
          <a:bodyPr vert="horz" lIns="94735" tIns="47367" rIns="94735" bIns="4736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297" y="9721108"/>
            <a:ext cx="3076363" cy="511730"/>
          </a:xfrm>
          <a:prstGeom prst="rect">
            <a:avLst/>
          </a:prstGeom>
        </p:spPr>
        <p:txBody>
          <a:bodyPr vert="horz" lIns="94735" tIns="47367" rIns="94735" bIns="47367" rtlCol="0" anchor="b"/>
          <a:lstStyle>
            <a:lvl1pPr algn="r">
              <a:defRPr sz="1200"/>
            </a:lvl1pPr>
          </a:lstStyle>
          <a:p>
            <a:fld id="{C73C1DFB-2FA4-45A0-B2E3-055BC2B627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233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C1DFB-2FA4-45A0-B2E3-055BC2B62766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C1DFB-2FA4-45A0-B2E3-055BC2B62766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-26988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4EAD13B1-5317-43FC-BAE4-6156D067CF96}" type="datetime1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81E67D27-3BEE-4FE1-8D9C-86E93D6FF81D}" type="datetime1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9F78B91-1951-4293-9A98-76756568C4AA}" type="datetime1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1CAC763E-5887-49BA-962E-C7B1722A4E97}" type="datetime1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3C645DCF-0729-4186-A3D6-EF9E1D5B630D}" type="datetime1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912D86F4-F8F2-40E0-9BCC-FD55B681D818}" type="datetime1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2B57FD5A-CA71-4C45-897E-351815927474}" type="datetime1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3B9444F3-8A05-4F4E-BB95-50C848A2DA50}" type="datetime1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47624F18-F7E6-41A1-AA9E-D7B51846ACEC}" type="datetime1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86FC5C4-8932-4ADC-A6D7-145C1E43AD26}" type="datetime1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5AE74F4C-7377-4459-BFB5-0E91D5D05893}" type="datetime1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13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6513" y="57150"/>
            <a:ext cx="9144001" cy="682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536575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536575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7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5365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79F78B91-1951-4293-9A98-76756568C4AA}" type="datetime1">
              <a:rPr lang="zh-TW" altLang="en-US" smtClean="0"/>
              <a:pPr/>
              <a:t>2016/5/3</a:t>
            </a:fld>
            <a:endParaRPr lang="zh-TW" altLang="en-US"/>
          </a:p>
        </p:txBody>
      </p:sp>
      <p:sp>
        <p:nvSpPr>
          <p:cNvPr id="18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20357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19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988424" cy="3240360"/>
          </a:xfrm>
        </p:spPr>
        <p:txBody>
          <a:bodyPr>
            <a:normAutofit/>
          </a:bodyPr>
          <a:lstStyle/>
          <a:p>
            <a:r>
              <a:rPr lang="zh-TW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輔仁大學</a:t>
            </a:r>
            <a: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105</a:t>
            </a:r>
            <a:r>
              <a:rPr lang="zh-TW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年度</a:t>
            </a:r>
            <a: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/>
            </a:r>
            <a:b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</a:br>
            <a:r>
              <a:rPr lang="zh-TW" altLang="zh-TW" u="sng" dirty="0" smtClean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師資</a:t>
            </a:r>
            <a:r>
              <a:rPr lang="zh-TW" altLang="zh-TW" u="sng" dirty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生實踐史懷哲</a:t>
            </a:r>
            <a:r>
              <a:rPr lang="zh-TW" altLang="zh-TW" u="sng" dirty="0" smtClean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精神</a:t>
            </a:r>
            <a:r>
              <a:rPr lang="en-US" altLang="zh-TW" u="sng" dirty="0" smtClean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/>
            </a:r>
            <a:br>
              <a:rPr lang="en-US" altLang="zh-TW" u="sng" dirty="0" smtClean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</a:br>
            <a:r>
              <a:rPr lang="zh-TW" altLang="zh-TW" u="sng" dirty="0" smtClean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教育</a:t>
            </a:r>
            <a:r>
              <a:rPr lang="zh-TW" altLang="zh-TW" u="sng" dirty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服務</a:t>
            </a:r>
            <a:r>
              <a:rPr lang="zh-TW" altLang="zh-TW" u="sng" dirty="0" smtClean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計畫</a:t>
            </a:r>
            <a: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/>
            </a:r>
            <a:b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</a:br>
            <a:r>
              <a:rPr lang="zh-TW" altLang="en-US" dirty="0" smtClean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說明會</a:t>
            </a:r>
            <a:endParaRPr lang="zh-TW" altLang="en-US" b="1" dirty="0">
              <a:solidFill>
                <a:srgbClr val="FF000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411760" y="4437112"/>
            <a:ext cx="4608512" cy="648072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中華民國</a:t>
            </a:r>
            <a:r>
              <a:rPr lang="en-US" altLang="zh-TW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105</a:t>
            </a:r>
            <a:r>
              <a:rPr lang="zh-TW" altLang="en-US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年</a:t>
            </a:r>
            <a:r>
              <a:rPr lang="en-US" altLang="zh-TW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5</a:t>
            </a:r>
            <a:r>
              <a:rPr lang="zh-TW" altLang="en-US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月</a:t>
            </a:r>
            <a:r>
              <a:rPr lang="en-US" altLang="zh-TW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3</a:t>
            </a:r>
            <a:r>
              <a:rPr lang="zh-TW" altLang="en-US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日</a:t>
            </a:r>
            <a:endParaRPr lang="zh-TW" altLang="en-US" sz="2800" dirty="0">
              <a:solidFill>
                <a:schemeClr val="tx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計畫說明</a:t>
            </a: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會</a:t>
            </a:r>
            <a: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1/5</a:t>
            </a:r>
            <a:endParaRPr lang="zh-TW" altLang="en-US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43608" y="1700808"/>
            <a:ext cx="7416824" cy="442535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zh-TW" altLang="zh-TW" sz="3600" b="1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計畫目的</a:t>
            </a:r>
            <a:endParaRPr lang="en-US" altLang="zh-TW" sz="3600" b="1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marL="0" indent="0">
              <a:buNone/>
            </a:pPr>
            <a:r>
              <a:rPr lang="zh-TW" altLang="zh-TW" sz="3600" b="1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將</a:t>
            </a:r>
            <a:r>
              <a:rPr lang="zh-TW" altLang="zh-TW" sz="3600" b="1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人本關懷之服務學習精神融入於專業中，並期待師資生以「盡心盡力」之態度，為教育優先區之實習夥伴學校及偏鄉學校提供弱勢關懷與課輔服務</a:t>
            </a:r>
            <a:r>
              <a:rPr lang="zh-TW" altLang="zh-TW" sz="3600" b="1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。</a:t>
            </a:r>
            <a:endParaRPr lang="zh-TW" altLang="zh-TW" sz="3600" b="1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0149-1C1D-4FC0-9D7B-81A230D21F69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3991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計畫說明</a:t>
            </a: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會</a:t>
            </a:r>
            <a: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2/5</a:t>
            </a:r>
            <a:endParaRPr lang="zh-TW" altLang="en-US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1700808"/>
            <a:ext cx="7704856" cy="4392488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zh-TW" altLang="zh-TW" sz="2800" b="1" dirty="0" smtClean="0"/>
              <a:t>服務</a:t>
            </a:r>
            <a:r>
              <a:rPr lang="zh-TW" altLang="zh-TW" sz="2800" b="1" dirty="0"/>
              <a:t>對象及</a:t>
            </a:r>
            <a:r>
              <a:rPr lang="zh-TW" altLang="zh-TW" sz="2800" b="1" dirty="0" smtClean="0"/>
              <a:t>時間</a:t>
            </a:r>
            <a:endParaRPr lang="zh-TW" altLang="zh-TW" sz="2800" b="1" dirty="0"/>
          </a:p>
          <a:p>
            <a:pPr marL="0" indent="0">
              <a:buNone/>
            </a:pPr>
            <a:r>
              <a:rPr lang="en-US" altLang="zh-TW" sz="2600" b="1" dirty="0"/>
              <a:t>(</a:t>
            </a:r>
            <a:r>
              <a:rPr lang="zh-TW" altLang="zh-TW" sz="2600" b="1" dirty="0"/>
              <a:t>一</a:t>
            </a:r>
            <a:r>
              <a:rPr lang="en-US" altLang="zh-TW" sz="2600" b="1" dirty="0"/>
              <a:t>)</a:t>
            </a:r>
            <a:r>
              <a:rPr lang="zh-TW" altLang="zh-TW" sz="2600" b="1" dirty="0" smtClean="0"/>
              <a:t>福營國中</a:t>
            </a:r>
            <a:endParaRPr lang="en-US" altLang="zh-TW" sz="2600" b="1" dirty="0" smtClean="0"/>
          </a:p>
          <a:p>
            <a:r>
              <a:rPr lang="zh-TW" altLang="en-US" sz="2600" b="1" dirty="0"/>
              <a:t>實地服務</a:t>
            </a:r>
            <a:r>
              <a:rPr lang="zh-TW" altLang="zh-TW" sz="2600" b="1" dirty="0" smtClean="0"/>
              <a:t>時間</a:t>
            </a:r>
            <a:r>
              <a:rPr lang="zh-TW" altLang="zh-TW" sz="2600" b="1" dirty="0"/>
              <a:t>：</a:t>
            </a:r>
            <a:r>
              <a:rPr lang="zh-TW" altLang="zh-TW" sz="2600" b="1" dirty="0" smtClean="0">
                <a:solidFill>
                  <a:srgbClr val="0000FF"/>
                </a:solidFill>
              </a:rPr>
              <a:t>自</a:t>
            </a:r>
            <a:r>
              <a:rPr lang="en-US" altLang="zh-TW" sz="2600" b="1" dirty="0">
                <a:solidFill>
                  <a:srgbClr val="0000FF"/>
                </a:solidFill>
              </a:rPr>
              <a:t>105</a:t>
            </a:r>
            <a:r>
              <a:rPr lang="zh-TW" altLang="zh-TW" sz="2600" b="1" dirty="0">
                <a:solidFill>
                  <a:srgbClr val="0000FF"/>
                </a:solidFill>
              </a:rPr>
              <a:t>年</a:t>
            </a:r>
            <a:r>
              <a:rPr lang="en-US" altLang="zh-TW" sz="2600" b="1" dirty="0">
                <a:solidFill>
                  <a:srgbClr val="0000FF"/>
                </a:solidFill>
              </a:rPr>
              <a:t>7</a:t>
            </a:r>
            <a:r>
              <a:rPr lang="zh-TW" altLang="zh-TW" sz="2600" b="1" dirty="0">
                <a:solidFill>
                  <a:srgbClr val="0000FF"/>
                </a:solidFill>
              </a:rPr>
              <a:t>月</a:t>
            </a:r>
            <a:r>
              <a:rPr lang="en-US" altLang="zh-TW" sz="2600" b="1" dirty="0">
                <a:solidFill>
                  <a:srgbClr val="0000FF"/>
                </a:solidFill>
              </a:rPr>
              <a:t>18</a:t>
            </a:r>
            <a:r>
              <a:rPr lang="zh-TW" altLang="zh-TW" sz="2600" b="1" dirty="0">
                <a:solidFill>
                  <a:srgbClr val="0000FF"/>
                </a:solidFill>
              </a:rPr>
              <a:t>日至</a:t>
            </a:r>
            <a:r>
              <a:rPr lang="en-US" altLang="zh-TW" sz="2600" b="1" dirty="0">
                <a:solidFill>
                  <a:srgbClr val="0000FF"/>
                </a:solidFill>
              </a:rPr>
              <a:t>105</a:t>
            </a:r>
            <a:r>
              <a:rPr lang="zh-TW" altLang="zh-TW" sz="2600" b="1" dirty="0">
                <a:solidFill>
                  <a:srgbClr val="0000FF"/>
                </a:solidFill>
              </a:rPr>
              <a:t>年</a:t>
            </a:r>
            <a:r>
              <a:rPr lang="en-US" altLang="zh-TW" sz="2600" b="1" dirty="0">
                <a:solidFill>
                  <a:srgbClr val="0000FF"/>
                </a:solidFill>
              </a:rPr>
              <a:t>8</a:t>
            </a:r>
            <a:r>
              <a:rPr lang="zh-TW" altLang="zh-TW" sz="2600" b="1" dirty="0">
                <a:solidFill>
                  <a:srgbClr val="0000FF"/>
                </a:solidFill>
              </a:rPr>
              <a:t>月</a:t>
            </a:r>
            <a:r>
              <a:rPr lang="en-US" altLang="zh-TW" sz="2600" b="1" dirty="0">
                <a:solidFill>
                  <a:srgbClr val="0000FF"/>
                </a:solidFill>
              </a:rPr>
              <a:t>19</a:t>
            </a:r>
            <a:r>
              <a:rPr lang="zh-TW" altLang="zh-TW" sz="2600" b="1" dirty="0">
                <a:solidFill>
                  <a:srgbClr val="0000FF"/>
                </a:solidFill>
              </a:rPr>
              <a:t>日</a:t>
            </a:r>
            <a:r>
              <a:rPr lang="zh-TW" altLang="zh-TW" sz="2600" b="1" dirty="0" smtClean="0"/>
              <a:t>，</a:t>
            </a:r>
            <a:r>
              <a:rPr lang="zh-TW" altLang="zh-TW" sz="2600" b="1" dirty="0"/>
              <a:t>每週一至五，</a:t>
            </a:r>
            <a:r>
              <a:rPr lang="zh-TW" altLang="zh-TW" sz="2600" b="1" dirty="0">
                <a:solidFill>
                  <a:srgbClr val="FF0000"/>
                </a:solidFill>
              </a:rPr>
              <a:t>每日</a:t>
            </a:r>
            <a:r>
              <a:rPr lang="en-US" altLang="zh-TW" sz="2600" b="1" dirty="0">
                <a:solidFill>
                  <a:srgbClr val="FF0000"/>
                </a:solidFill>
              </a:rPr>
              <a:t>5</a:t>
            </a:r>
            <a:r>
              <a:rPr lang="zh-TW" altLang="zh-TW" sz="2600" b="1" dirty="0">
                <a:solidFill>
                  <a:srgbClr val="FF0000"/>
                </a:solidFill>
              </a:rPr>
              <a:t>小時</a:t>
            </a:r>
            <a:r>
              <a:rPr lang="zh-TW" altLang="zh-TW" sz="2600" b="1" dirty="0"/>
              <a:t>，</a:t>
            </a:r>
            <a:r>
              <a:rPr lang="zh-TW" altLang="zh-TW" sz="2600" b="1" dirty="0">
                <a:solidFill>
                  <a:srgbClr val="0000FF"/>
                </a:solidFill>
              </a:rPr>
              <a:t>共進行</a:t>
            </a:r>
            <a:r>
              <a:rPr lang="en-US" altLang="zh-TW" sz="2600" b="1" dirty="0">
                <a:solidFill>
                  <a:srgbClr val="0000FF"/>
                </a:solidFill>
              </a:rPr>
              <a:t>5</a:t>
            </a:r>
            <a:r>
              <a:rPr lang="zh-TW" altLang="zh-TW" sz="2600" b="1" dirty="0">
                <a:solidFill>
                  <a:srgbClr val="0000FF"/>
                </a:solidFill>
              </a:rPr>
              <a:t>週</a:t>
            </a:r>
            <a:r>
              <a:rPr lang="zh-TW" altLang="zh-TW" sz="2600" b="1" dirty="0"/>
              <a:t>，計</a:t>
            </a:r>
            <a:r>
              <a:rPr lang="en-US" altLang="zh-TW" sz="2600" b="1" dirty="0"/>
              <a:t>125</a:t>
            </a:r>
            <a:r>
              <a:rPr lang="zh-TW" altLang="zh-TW" sz="2600" b="1" dirty="0"/>
              <a:t>小時。</a:t>
            </a:r>
          </a:p>
          <a:p>
            <a:r>
              <a:rPr lang="zh-TW" altLang="zh-TW" sz="2600" b="1" dirty="0" smtClean="0"/>
              <a:t>對象</a:t>
            </a:r>
            <a:r>
              <a:rPr lang="zh-TW" altLang="zh-TW" sz="2600" b="1" dirty="0"/>
              <a:t>：</a:t>
            </a:r>
            <a:r>
              <a:rPr lang="en-US" altLang="zh-TW" sz="2600" b="1" dirty="0"/>
              <a:t>7</a:t>
            </a:r>
            <a:r>
              <a:rPr lang="zh-TW" altLang="zh-TW" sz="2600" b="1" dirty="0"/>
              <a:t>年級生，約</a:t>
            </a:r>
            <a:r>
              <a:rPr lang="en-US" altLang="zh-TW" sz="2600" b="1" dirty="0"/>
              <a:t>20</a:t>
            </a:r>
            <a:r>
              <a:rPr lang="zh-TW" altLang="zh-TW" sz="2600" b="1" dirty="0"/>
              <a:t>人。</a:t>
            </a:r>
          </a:p>
          <a:p>
            <a:pPr marL="0" indent="0">
              <a:buNone/>
            </a:pPr>
            <a:r>
              <a:rPr lang="en-US" altLang="zh-TW" sz="2600" b="1" dirty="0" smtClean="0"/>
              <a:t>(</a:t>
            </a:r>
            <a:r>
              <a:rPr lang="zh-TW" altLang="zh-TW" sz="2600" b="1" dirty="0"/>
              <a:t>二</a:t>
            </a:r>
            <a:r>
              <a:rPr lang="en-US" altLang="zh-TW" sz="2600" b="1" dirty="0" smtClean="0"/>
              <a:t>)</a:t>
            </a:r>
            <a:r>
              <a:rPr lang="zh-TW" altLang="en-US" sz="2600" b="1" dirty="0" smtClean="0"/>
              <a:t>南勢</a:t>
            </a:r>
            <a:r>
              <a:rPr lang="zh-TW" altLang="zh-TW" sz="2600" b="1" dirty="0" smtClean="0"/>
              <a:t>國小</a:t>
            </a:r>
            <a:r>
              <a:rPr lang="zh-TW" altLang="zh-TW" sz="2600" b="1" dirty="0"/>
              <a:t>：</a:t>
            </a:r>
          </a:p>
          <a:p>
            <a:r>
              <a:rPr lang="zh-TW" altLang="zh-TW" sz="2600" b="1" dirty="0" smtClean="0"/>
              <a:t>時間：</a:t>
            </a:r>
            <a:r>
              <a:rPr lang="zh-TW" altLang="zh-TW" sz="2600" b="1" dirty="0" smtClean="0">
                <a:solidFill>
                  <a:srgbClr val="0000FF"/>
                </a:solidFill>
              </a:rPr>
              <a:t>自</a:t>
            </a:r>
            <a:r>
              <a:rPr lang="en-US" altLang="zh-TW" sz="2600" b="1" dirty="0">
                <a:solidFill>
                  <a:srgbClr val="0000FF"/>
                </a:solidFill>
              </a:rPr>
              <a:t>105</a:t>
            </a:r>
            <a:r>
              <a:rPr lang="zh-TW" altLang="zh-TW" sz="2600" b="1" dirty="0">
                <a:solidFill>
                  <a:srgbClr val="0000FF"/>
                </a:solidFill>
              </a:rPr>
              <a:t>年</a:t>
            </a:r>
            <a:r>
              <a:rPr lang="en-US" altLang="zh-TW" sz="2600" b="1" dirty="0">
                <a:solidFill>
                  <a:srgbClr val="0000FF"/>
                </a:solidFill>
              </a:rPr>
              <a:t>7</a:t>
            </a:r>
            <a:r>
              <a:rPr lang="zh-TW" altLang="zh-TW" sz="2600" b="1" dirty="0">
                <a:solidFill>
                  <a:srgbClr val="0000FF"/>
                </a:solidFill>
              </a:rPr>
              <a:t>月</a:t>
            </a:r>
            <a:r>
              <a:rPr lang="en-US" altLang="zh-TW" sz="2600" b="1" dirty="0">
                <a:solidFill>
                  <a:srgbClr val="0000FF"/>
                </a:solidFill>
              </a:rPr>
              <a:t>4</a:t>
            </a:r>
            <a:r>
              <a:rPr lang="zh-TW" altLang="zh-TW" sz="2600" b="1" dirty="0">
                <a:solidFill>
                  <a:srgbClr val="0000FF"/>
                </a:solidFill>
              </a:rPr>
              <a:t>日至</a:t>
            </a:r>
            <a:r>
              <a:rPr lang="en-US" altLang="zh-TW" sz="2600" b="1" dirty="0">
                <a:solidFill>
                  <a:srgbClr val="0000FF"/>
                </a:solidFill>
              </a:rPr>
              <a:t>105</a:t>
            </a:r>
            <a:r>
              <a:rPr lang="zh-TW" altLang="zh-TW" sz="2600" b="1" dirty="0">
                <a:solidFill>
                  <a:srgbClr val="0000FF"/>
                </a:solidFill>
              </a:rPr>
              <a:t>年</a:t>
            </a:r>
            <a:r>
              <a:rPr lang="en-US" altLang="zh-TW" sz="2600" b="1" dirty="0">
                <a:solidFill>
                  <a:srgbClr val="0000FF"/>
                </a:solidFill>
              </a:rPr>
              <a:t>7</a:t>
            </a:r>
            <a:r>
              <a:rPr lang="zh-TW" altLang="zh-TW" sz="2600" b="1" dirty="0">
                <a:solidFill>
                  <a:srgbClr val="0000FF"/>
                </a:solidFill>
              </a:rPr>
              <a:t>月</a:t>
            </a:r>
            <a:r>
              <a:rPr lang="en-US" altLang="zh-TW" sz="2600" b="1" dirty="0">
                <a:solidFill>
                  <a:srgbClr val="0000FF"/>
                </a:solidFill>
              </a:rPr>
              <a:t>22</a:t>
            </a:r>
            <a:r>
              <a:rPr lang="zh-TW" altLang="zh-TW" sz="2600" b="1" dirty="0">
                <a:solidFill>
                  <a:srgbClr val="0000FF"/>
                </a:solidFill>
              </a:rPr>
              <a:t>日</a:t>
            </a:r>
            <a:r>
              <a:rPr lang="zh-TW" altLang="zh-TW" sz="2600" b="1" dirty="0" smtClean="0"/>
              <a:t>，</a:t>
            </a:r>
            <a:r>
              <a:rPr lang="zh-TW" altLang="zh-TW" sz="2600" b="1" dirty="0"/>
              <a:t>每週一至五，</a:t>
            </a:r>
            <a:r>
              <a:rPr lang="zh-TW" altLang="zh-TW" sz="2600" b="1" dirty="0">
                <a:solidFill>
                  <a:srgbClr val="FF0000"/>
                </a:solidFill>
              </a:rPr>
              <a:t>每日</a:t>
            </a:r>
            <a:r>
              <a:rPr lang="en-US" altLang="zh-TW" sz="2600" b="1" dirty="0">
                <a:solidFill>
                  <a:srgbClr val="FF0000"/>
                </a:solidFill>
              </a:rPr>
              <a:t>8.5</a:t>
            </a:r>
            <a:r>
              <a:rPr lang="zh-TW" altLang="zh-TW" sz="2600" b="1" dirty="0">
                <a:solidFill>
                  <a:srgbClr val="FF0000"/>
                </a:solidFill>
              </a:rPr>
              <a:t>小時</a:t>
            </a:r>
            <a:r>
              <a:rPr lang="zh-TW" altLang="zh-TW" sz="2600" b="1" dirty="0"/>
              <a:t>，</a:t>
            </a:r>
            <a:r>
              <a:rPr lang="zh-TW" altLang="zh-TW" sz="2600" b="1" dirty="0">
                <a:solidFill>
                  <a:srgbClr val="0000FF"/>
                </a:solidFill>
              </a:rPr>
              <a:t>共進行</a:t>
            </a:r>
            <a:r>
              <a:rPr lang="en-US" altLang="zh-TW" sz="2600" b="1" dirty="0">
                <a:solidFill>
                  <a:srgbClr val="0000FF"/>
                </a:solidFill>
              </a:rPr>
              <a:t>3</a:t>
            </a:r>
            <a:r>
              <a:rPr lang="zh-TW" altLang="zh-TW" sz="2600" b="1" dirty="0">
                <a:solidFill>
                  <a:srgbClr val="0000FF"/>
                </a:solidFill>
              </a:rPr>
              <a:t>週</a:t>
            </a:r>
            <a:r>
              <a:rPr lang="zh-TW" altLang="zh-TW" sz="2600" b="1" dirty="0"/>
              <a:t>，計</a:t>
            </a:r>
            <a:r>
              <a:rPr lang="en-US" altLang="zh-TW" sz="2600" b="1" dirty="0"/>
              <a:t>127.5</a:t>
            </a:r>
            <a:r>
              <a:rPr lang="zh-TW" altLang="zh-TW" sz="2600" b="1" dirty="0"/>
              <a:t>小時。</a:t>
            </a:r>
          </a:p>
          <a:p>
            <a:r>
              <a:rPr lang="zh-TW" altLang="zh-TW" sz="2600" b="1" dirty="0" smtClean="0"/>
              <a:t>對象</a:t>
            </a:r>
            <a:r>
              <a:rPr lang="zh-TW" altLang="zh-TW" sz="2600" b="1" dirty="0"/>
              <a:t>：一年級</a:t>
            </a:r>
            <a:r>
              <a:rPr lang="en-US" altLang="zh-TW" sz="2600" b="1" dirty="0"/>
              <a:t>-</a:t>
            </a:r>
            <a:r>
              <a:rPr lang="zh-TW" altLang="zh-TW" sz="2600" b="1" dirty="0"/>
              <a:t>六年級生，</a:t>
            </a:r>
            <a:r>
              <a:rPr lang="zh-TW" altLang="zh-TW" sz="2600" b="1" dirty="0" smtClean="0"/>
              <a:t>約</a:t>
            </a:r>
            <a:r>
              <a:rPr lang="en-US" altLang="zh-TW" sz="2600" b="1" dirty="0" smtClean="0"/>
              <a:t>30</a:t>
            </a:r>
            <a:r>
              <a:rPr lang="zh-TW" altLang="zh-TW" sz="2600" b="1" dirty="0" smtClean="0"/>
              <a:t>人。</a:t>
            </a:r>
            <a:endParaRPr lang="zh-TW" altLang="zh-TW" sz="26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0149-1C1D-4FC0-9D7B-81A230D21F69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0502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計畫說明</a:t>
            </a: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會</a:t>
            </a:r>
            <a: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3/5</a:t>
            </a:r>
            <a:endParaRPr lang="zh-TW" altLang="en-US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1700808"/>
            <a:ext cx="8085584" cy="4608512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zh-TW" altLang="en-US" sz="2800" b="1" dirty="0" smtClean="0"/>
              <a:t>參與</a:t>
            </a:r>
            <a:r>
              <a:rPr lang="zh-TW" altLang="en-US" sz="2800" b="1" dirty="0"/>
              <a:t>名額</a:t>
            </a:r>
            <a:endParaRPr lang="en-US" altLang="zh-TW" sz="2800" b="1" dirty="0"/>
          </a:p>
          <a:p>
            <a:r>
              <a:rPr lang="zh-TW" altLang="zh-TW" sz="2800" b="1" dirty="0" smtClean="0">
                <a:solidFill>
                  <a:srgbClr val="0000FF"/>
                </a:solidFill>
                <a:latin typeface="+mj-ea"/>
                <a:ea typeface="+mj-ea"/>
              </a:rPr>
              <a:t>福營國中</a:t>
            </a:r>
            <a:r>
              <a:rPr lang="en-US" altLang="zh-TW" sz="2800" b="1" dirty="0">
                <a:solidFill>
                  <a:srgbClr val="0000FF"/>
                </a:solidFill>
                <a:latin typeface="+mj-ea"/>
                <a:ea typeface="+mj-ea"/>
              </a:rPr>
              <a:t>10</a:t>
            </a:r>
            <a:r>
              <a:rPr lang="zh-TW" altLang="zh-TW" sz="2800" b="1" dirty="0" smtClean="0">
                <a:solidFill>
                  <a:srgbClr val="0000FF"/>
                </a:solidFill>
                <a:latin typeface="+mj-ea"/>
                <a:ea typeface="+mj-ea"/>
              </a:rPr>
              <a:t>人</a:t>
            </a:r>
            <a:endParaRPr lang="en-US" altLang="zh-TW" sz="2800" b="1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zh-TW" b="1" dirty="0" smtClean="0">
                <a:latin typeface="+mj-ea"/>
                <a:ea typeface="+mj-ea"/>
              </a:rPr>
              <a:t>具</a:t>
            </a:r>
            <a:r>
              <a:rPr lang="zh-TW" altLang="zh-TW" b="1" dirty="0">
                <a:latin typeface="+mj-ea"/>
                <a:ea typeface="+mj-ea"/>
              </a:rPr>
              <a:t>國、英、數主科專長者得各佔</a:t>
            </a:r>
            <a:r>
              <a:rPr lang="en-US" altLang="zh-TW" b="1" dirty="0">
                <a:latin typeface="+mj-ea"/>
                <a:ea typeface="+mj-ea"/>
              </a:rPr>
              <a:t>2</a:t>
            </a:r>
            <a:r>
              <a:rPr lang="zh-TW" altLang="zh-TW" b="1" dirty="0">
                <a:latin typeface="+mj-ea"/>
                <a:ea typeface="+mj-ea"/>
              </a:rPr>
              <a:t>位名額，其餘名額則為其他主科專長者</a:t>
            </a:r>
            <a:r>
              <a:rPr lang="en-US" altLang="zh-TW" b="1" dirty="0" smtClean="0">
                <a:latin typeface="+mj-ea"/>
                <a:ea typeface="+mj-ea"/>
              </a:rPr>
              <a:t>)</a:t>
            </a:r>
            <a:r>
              <a:rPr lang="zh-TW" altLang="en-US" b="1" dirty="0" smtClean="0">
                <a:latin typeface="+mj-ea"/>
                <a:ea typeface="+mj-ea"/>
              </a:rPr>
              <a:t>。</a:t>
            </a:r>
            <a:endParaRPr lang="en-US" altLang="zh-TW" b="1" dirty="0" smtClean="0">
              <a:latin typeface="+mj-ea"/>
              <a:ea typeface="+mj-ea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zh-TW" b="1" dirty="0" smtClean="0">
                <a:latin typeface="+mj-ea"/>
                <a:ea typeface="+mj-ea"/>
              </a:rPr>
              <a:t>可</a:t>
            </a:r>
            <a:r>
              <a:rPr lang="zh-TW" altLang="zh-TW" b="1" dirty="0">
                <a:latin typeface="+mj-ea"/>
                <a:ea typeface="+mj-ea"/>
              </a:rPr>
              <a:t>全程參與</a:t>
            </a:r>
            <a:r>
              <a:rPr lang="en-US" altLang="zh-TW" b="1" dirty="0">
                <a:latin typeface="+mj-ea"/>
                <a:ea typeface="+mj-ea"/>
              </a:rPr>
              <a:t>(</a:t>
            </a:r>
            <a:r>
              <a:rPr lang="zh-TW" altLang="zh-TW" b="1" dirty="0">
                <a:latin typeface="+mj-ea"/>
                <a:ea typeface="+mj-ea"/>
              </a:rPr>
              <a:t>包含前置籌備</a:t>
            </a:r>
            <a:r>
              <a:rPr lang="en-US" altLang="zh-TW" b="1" dirty="0">
                <a:latin typeface="+mj-ea"/>
                <a:ea typeface="+mj-ea"/>
              </a:rPr>
              <a:t>)</a:t>
            </a:r>
            <a:r>
              <a:rPr lang="zh-TW" altLang="zh-TW" b="1" dirty="0">
                <a:latin typeface="+mj-ea"/>
                <a:ea typeface="+mj-ea"/>
              </a:rPr>
              <a:t>者優先錄取</a:t>
            </a:r>
            <a:r>
              <a:rPr lang="zh-TW" altLang="zh-TW" b="1" dirty="0" smtClean="0">
                <a:latin typeface="+mj-ea"/>
                <a:ea typeface="+mj-ea"/>
              </a:rPr>
              <a:t>。</a:t>
            </a:r>
            <a:endParaRPr lang="en-US" altLang="zh-TW" b="1" dirty="0" smtClean="0">
              <a:latin typeface="+mj-ea"/>
              <a:ea typeface="+mj-ea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zh-TW" b="1" dirty="0" smtClean="0">
                <a:latin typeface="+mj-ea"/>
                <a:ea typeface="+mj-ea"/>
              </a:rPr>
              <a:t>若</a:t>
            </a:r>
            <a:r>
              <a:rPr lang="zh-TW" altLang="zh-TW" b="1" dirty="0">
                <a:latin typeface="+mj-ea"/>
                <a:ea typeface="+mj-ea"/>
              </a:rPr>
              <a:t>報名人數太多，將採抽籤方式決定。</a:t>
            </a:r>
          </a:p>
          <a:p>
            <a:r>
              <a:rPr lang="zh-TW" altLang="zh-TW" sz="2800" b="1" dirty="0" smtClean="0">
                <a:solidFill>
                  <a:srgbClr val="0000FF"/>
                </a:solidFill>
                <a:latin typeface="+mj-ea"/>
                <a:ea typeface="+mj-ea"/>
              </a:rPr>
              <a:t>南勢</a:t>
            </a:r>
            <a:r>
              <a:rPr lang="zh-TW" altLang="zh-TW" sz="2800" b="1" dirty="0">
                <a:solidFill>
                  <a:srgbClr val="0000FF"/>
                </a:solidFill>
                <a:latin typeface="+mj-ea"/>
                <a:ea typeface="+mj-ea"/>
              </a:rPr>
              <a:t>國小</a:t>
            </a:r>
            <a:r>
              <a:rPr lang="en-US" altLang="zh-TW" sz="2800" b="1" dirty="0">
                <a:solidFill>
                  <a:srgbClr val="0000FF"/>
                </a:solidFill>
                <a:latin typeface="+mj-ea"/>
                <a:ea typeface="+mj-ea"/>
              </a:rPr>
              <a:t>15</a:t>
            </a:r>
            <a:r>
              <a:rPr lang="zh-TW" altLang="zh-TW" sz="2800" b="1" dirty="0" smtClean="0">
                <a:solidFill>
                  <a:srgbClr val="0000FF"/>
                </a:solidFill>
                <a:latin typeface="+mj-ea"/>
                <a:ea typeface="+mj-ea"/>
              </a:rPr>
              <a:t>人</a:t>
            </a:r>
            <a:endParaRPr lang="en-US" altLang="zh-TW" sz="2800" b="1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zh-TW" b="1" dirty="0" smtClean="0">
                <a:latin typeface="+mj-ea"/>
                <a:ea typeface="+mj-ea"/>
              </a:rPr>
              <a:t>可</a:t>
            </a:r>
            <a:r>
              <a:rPr lang="zh-TW" altLang="zh-TW" b="1" dirty="0">
                <a:latin typeface="+mj-ea"/>
                <a:ea typeface="+mj-ea"/>
              </a:rPr>
              <a:t>全程參與</a:t>
            </a:r>
            <a:r>
              <a:rPr lang="en-US" altLang="zh-TW" b="1" dirty="0">
                <a:latin typeface="+mj-ea"/>
                <a:ea typeface="+mj-ea"/>
              </a:rPr>
              <a:t>(</a:t>
            </a:r>
            <a:r>
              <a:rPr lang="zh-TW" altLang="zh-TW" b="1" dirty="0">
                <a:latin typeface="+mj-ea"/>
                <a:ea typeface="+mj-ea"/>
              </a:rPr>
              <a:t>包含前置籌備</a:t>
            </a:r>
            <a:r>
              <a:rPr lang="en-US" altLang="zh-TW" b="1" dirty="0">
                <a:latin typeface="+mj-ea"/>
                <a:ea typeface="+mj-ea"/>
              </a:rPr>
              <a:t>)</a:t>
            </a:r>
            <a:r>
              <a:rPr lang="zh-TW" altLang="zh-TW" b="1" dirty="0">
                <a:latin typeface="+mj-ea"/>
                <a:ea typeface="+mj-ea"/>
              </a:rPr>
              <a:t>者優先錄取</a:t>
            </a:r>
            <a:r>
              <a:rPr lang="zh-TW" altLang="zh-TW" b="1" dirty="0" smtClean="0">
                <a:latin typeface="+mj-ea"/>
                <a:ea typeface="+mj-ea"/>
              </a:rPr>
              <a:t>。</a:t>
            </a:r>
            <a:endParaRPr lang="en-US" altLang="zh-TW" b="1" dirty="0" smtClean="0">
              <a:latin typeface="+mj-ea"/>
              <a:ea typeface="+mj-ea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zh-TW" b="1" dirty="0" smtClean="0">
                <a:latin typeface="+mj-ea"/>
                <a:ea typeface="+mj-ea"/>
              </a:rPr>
              <a:t>若</a:t>
            </a:r>
            <a:r>
              <a:rPr lang="zh-TW" altLang="zh-TW" b="1" dirty="0">
                <a:latin typeface="+mj-ea"/>
                <a:ea typeface="+mj-ea"/>
              </a:rPr>
              <a:t>報名人數太多，將採抽籤方式決定</a:t>
            </a:r>
            <a:r>
              <a:rPr lang="zh-TW" altLang="zh-TW" b="1" dirty="0" smtClean="0">
                <a:latin typeface="+mj-ea"/>
                <a:ea typeface="+mj-ea"/>
              </a:rPr>
              <a:t>。</a:t>
            </a:r>
            <a:endParaRPr lang="en-US" altLang="zh-TW" b="1" dirty="0" smtClean="0">
              <a:latin typeface="+mj-ea"/>
              <a:ea typeface="+mj-ea"/>
            </a:endParaRPr>
          </a:p>
          <a:p>
            <a:pPr marL="0" indent="0">
              <a:buNone/>
            </a:pPr>
            <a:endParaRPr lang="zh-TW" altLang="zh-TW" sz="2400" dirty="0" smtClean="0"/>
          </a:p>
          <a:p>
            <a:pPr marL="0" indent="0">
              <a:buNone/>
            </a:pP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0149-1C1D-4FC0-9D7B-81A230D21F69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7321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計畫說明</a:t>
            </a: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會</a:t>
            </a:r>
            <a: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4/5</a:t>
            </a:r>
            <a:endParaRPr lang="zh-TW" altLang="en-US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1700808"/>
            <a:ext cx="8085584" cy="442535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zh-TW" sz="2600" b="1" dirty="0" smtClean="0"/>
              <a:t>服務</a:t>
            </a:r>
            <a:r>
              <a:rPr lang="zh-TW" altLang="zh-TW" sz="2600" b="1" dirty="0"/>
              <a:t>時數：依實際服務時數核發</a:t>
            </a:r>
            <a:r>
              <a:rPr lang="en-US" altLang="zh-TW" sz="2600" b="1" dirty="0"/>
              <a:t>(</a:t>
            </a:r>
            <a:r>
              <a:rPr lang="zh-TW" altLang="zh-TW" sz="2600" b="1" dirty="0">
                <a:solidFill>
                  <a:srgbClr val="0000FF"/>
                </a:solidFill>
              </a:rPr>
              <a:t>需參與各次前置籌備會議及實際到校服務方得採認</a:t>
            </a:r>
            <a:r>
              <a:rPr lang="en-US" altLang="zh-TW" sz="2600" b="1" dirty="0"/>
              <a:t>)</a:t>
            </a:r>
            <a:r>
              <a:rPr lang="zh-TW" altLang="zh-TW" sz="2600" b="1" dirty="0"/>
              <a:t>，服務時數滿</a:t>
            </a:r>
            <a:r>
              <a:rPr lang="en-US" altLang="zh-TW" sz="2600" b="1" dirty="0"/>
              <a:t>112</a:t>
            </a:r>
            <a:r>
              <a:rPr lang="zh-TW" altLang="zh-TW" sz="2600" b="1" dirty="0"/>
              <a:t>小時並提交服務檔案者，報請教育部核發「大學師資生實踐史懷哲精神教育服務計畫服務證明書」，讓有志參加教師甄試者有「加分」的機會。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TW" altLang="zh-TW" sz="2600" b="1" dirty="0" smtClean="0"/>
              <a:t>實地</a:t>
            </a:r>
            <a:r>
              <a:rPr lang="zh-TW" altLang="zh-TW" sz="2600" b="1" dirty="0"/>
              <a:t>學習時數：依據實際到校服務期間核定中等</a:t>
            </a:r>
            <a:r>
              <a:rPr lang="en-US" altLang="zh-TW" sz="2600" b="1" dirty="0"/>
              <a:t>/</a:t>
            </a:r>
            <a:r>
              <a:rPr lang="zh-TW" altLang="zh-TW" sz="2600" b="1" dirty="0"/>
              <a:t>國小學程實地學習時數。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TW" altLang="zh-TW" sz="2600" b="1" dirty="0" smtClean="0"/>
              <a:t>報名</a:t>
            </a:r>
            <a:r>
              <a:rPr lang="zh-TW" altLang="zh-TW" sz="2600" b="1" dirty="0"/>
              <a:t>方式：即日起至</a:t>
            </a:r>
            <a:r>
              <a:rPr lang="en-US" altLang="zh-TW" sz="2600" b="1" dirty="0">
                <a:solidFill>
                  <a:srgbClr val="0000FF"/>
                </a:solidFill>
              </a:rPr>
              <a:t>5</a:t>
            </a:r>
            <a:r>
              <a:rPr lang="zh-TW" altLang="zh-TW" sz="2600" b="1" dirty="0">
                <a:solidFill>
                  <a:srgbClr val="0000FF"/>
                </a:solidFill>
              </a:rPr>
              <a:t>月</a:t>
            </a:r>
            <a:r>
              <a:rPr lang="en-US" altLang="zh-TW" sz="2600" b="1" dirty="0">
                <a:solidFill>
                  <a:srgbClr val="0000FF"/>
                </a:solidFill>
              </a:rPr>
              <a:t>6</a:t>
            </a:r>
            <a:r>
              <a:rPr lang="zh-TW" altLang="zh-TW" sz="2600" b="1" dirty="0">
                <a:solidFill>
                  <a:srgbClr val="0000FF"/>
                </a:solidFill>
              </a:rPr>
              <a:t>日</a:t>
            </a:r>
            <a:r>
              <a:rPr lang="en-US" altLang="zh-TW" sz="2600" b="1" dirty="0">
                <a:solidFill>
                  <a:srgbClr val="0000FF"/>
                </a:solidFill>
              </a:rPr>
              <a:t>(</a:t>
            </a:r>
            <a:r>
              <a:rPr lang="zh-TW" altLang="zh-TW" sz="2600" b="1" dirty="0">
                <a:solidFill>
                  <a:srgbClr val="0000FF"/>
                </a:solidFill>
              </a:rPr>
              <a:t>五</a:t>
            </a:r>
            <a:r>
              <a:rPr lang="en-US" altLang="zh-TW" sz="2600" b="1" dirty="0">
                <a:solidFill>
                  <a:srgbClr val="0000FF"/>
                </a:solidFill>
              </a:rPr>
              <a:t>)</a:t>
            </a:r>
            <a:r>
              <a:rPr lang="zh-TW" altLang="zh-TW" sz="2600" b="1" dirty="0">
                <a:solidFill>
                  <a:srgbClr val="0000FF"/>
                </a:solidFill>
              </a:rPr>
              <a:t>下午</a:t>
            </a:r>
            <a:r>
              <a:rPr lang="en-US" altLang="zh-TW" sz="2600" b="1" dirty="0">
                <a:solidFill>
                  <a:srgbClr val="0000FF"/>
                </a:solidFill>
              </a:rPr>
              <a:t>16</a:t>
            </a:r>
            <a:r>
              <a:rPr lang="zh-TW" altLang="zh-TW" sz="2600" b="1" dirty="0">
                <a:solidFill>
                  <a:srgbClr val="0000FF"/>
                </a:solidFill>
              </a:rPr>
              <a:t>：</a:t>
            </a:r>
            <a:r>
              <a:rPr lang="en-US" altLang="zh-TW" sz="2600" b="1" dirty="0">
                <a:solidFill>
                  <a:srgbClr val="0000FF"/>
                </a:solidFill>
              </a:rPr>
              <a:t>30</a:t>
            </a:r>
            <a:r>
              <a:rPr lang="zh-TW" altLang="zh-TW" sz="2600" b="1" dirty="0">
                <a:solidFill>
                  <a:srgbClr val="0000FF"/>
                </a:solidFill>
              </a:rPr>
              <a:t>止至中心辦公室登記報名</a:t>
            </a:r>
            <a:r>
              <a:rPr lang="zh-TW" altLang="zh-TW" sz="2600" b="1" dirty="0"/>
              <a:t>。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TW" altLang="zh-TW" sz="2600" b="1" dirty="0" smtClean="0"/>
              <a:t>錄取</a:t>
            </a:r>
            <a:r>
              <a:rPr lang="zh-TW" altLang="zh-TW" sz="2600" b="1" dirty="0"/>
              <a:t>名單將於</a:t>
            </a:r>
            <a:r>
              <a:rPr lang="en-US" altLang="zh-TW" sz="2600" b="1" dirty="0">
                <a:solidFill>
                  <a:srgbClr val="0000FF"/>
                </a:solidFill>
              </a:rPr>
              <a:t>5</a:t>
            </a:r>
            <a:r>
              <a:rPr lang="zh-TW" altLang="zh-TW" sz="2600" b="1" dirty="0">
                <a:solidFill>
                  <a:srgbClr val="0000FF"/>
                </a:solidFill>
              </a:rPr>
              <a:t>月</a:t>
            </a:r>
            <a:r>
              <a:rPr lang="en-US" altLang="zh-TW" sz="2600" b="1" dirty="0">
                <a:solidFill>
                  <a:srgbClr val="0000FF"/>
                </a:solidFill>
              </a:rPr>
              <a:t>9</a:t>
            </a:r>
            <a:r>
              <a:rPr lang="zh-TW" altLang="zh-TW" sz="2600" b="1" dirty="0">
                <a:solidFill>
                  <a:srgbClr val="0000FF"/>
                </a:solidFill>
              </a:rPr>
              <a:t>日下午</a:t>
            </a:r>
            <a:r>
              <a:rPr lang="zh-TW" altLang="zh-TW" sz="2600" b="1" dirty="0"/>
              <a:t>公告</a:t>
            </a:r>
            <a:r>
              <a:rPr lang="zh-TW" altLang="zh-TW" sz="2600" b="1" dirty="0" smtClean="0"/>
              <a:t>。</a:t>
            </a:r>
          </a:p>
          <a:p>
            <a:pPr marL="0" indent="0">
              <a:buNone/>
            </a:pP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0149-1C1D-4FC0-9D7B-81A230D21F69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472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計畫說明</a:t>
            </a: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會</a:t>
            </a:r>
            <a: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5/5</a:t>
            </a:r>
            <a:endParaRPr lang="zh-TW" altLang="en-US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772816"/>
            <a:ext cx="8085584" cy="442535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zh-TW" altLang="en-US" sz="2400" b="1" dirty="0" smtClean="0"/>
              <a:t>行事曆</a:t>
            </a:r>
            <a:endParaRPr lang="en-US" altLang="zh-TW" sz="2400" b="1" dirty="0" smtClean="0"/>
          </a:p>
          <a:p>
            <a:pPr marL="0" indent="0">
              <a:buNone/>
            </a:pPr>
            <a:endParaRPr lang="en-US" altLang="zh-TW" sz="2400" b="1" dirty="0"/>
          </a:p>
          <a:p>
            <a:pPr marL="0" indent="0">
              <a:buNone/>
            </a:pPr>
            <a:endParaRPr lang="en-US" altLang="zh-TW" sz="2400" b="1" dirty="0" smtClean="0"/>
          </a:p>
          <a:p>
            <a:pPr marL="0" indent="0">
              <a:buNone/>
            </a:pPr>
            <a:endParaRPr lang="en-US" altLang="zh-TW" sz="2400" b="1" dirty="0" smtClean="0"/>
          </a:p>
          <a:p>
            <a:pPr marL="0" indent="0">
              <a:buNone/>
            </a:pPr>
            <a:endParaRPr lang="en-US" altLang="zh-TW" sz="2400" b="1" dirty="0" smtClean="0"/>
          </a:p>
          <a:p>
            <a:pPr marL="0" indent="0">
              <a:buNone/>
            </a:pPr>
            <a:endParaRPr lang="en-US" altLang="zh-TW" sz="2400" b="1" dirty="0"/>
          </a:p>
          <a:p>
            <a:pPr marL="0" indent="0">
              <a:buNone/>
            </a:pPr>
            <a:endParaRPr lang="en-US" altLang="zh-TW" sz="2400" b="1" dirty="0" smtClean="0"/>
          </a:p>
          <a:p>
            <a:pPr marL="0" indent="0">
              <a:buNone/>
            </a:pPr>
            <a:endParaRPr lang="en-US" altLang="zh-TW" sz="2400" b="1" dirty="0"/>
          </a:p>
          <a:p>
            <a:pPr marL="0" indent="0">
              <a:buNone/>
            </a:pPr>
            <a:endParaRPr lang="en-US" altLang="zh-TW" sz="2400" b="1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0149-1C1D-4FC0-9D7B-81A230D21F69}" type="slidenum">
              <a:rPr lang="zh-TW" altLang="en-US" smtClean="0"/>
              <a:pPr/>
              <a:t>6</a:t>
            </a:fld>
            <a:endParaRPr lang="zh-TW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73631"/>
              </p:ext>
            </p:extLst>
          </p:nvPr>
        </p:nvGraphicFramePr>
        <p:xfrm>
          <a:off x="1835696" y="1916832"/>
          <a:ext cx="6480720" cy="3931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6224"/>
                <a:gridCol w="2880320"/>
                <a:gridCol w="1584176"/>
              </a:tblGrid>
              <a:tr h="278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時間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活動內容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地點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</a:rPr>
                        <a:t>5/12(</a:t>
                      </a:r>
                      <a:r>
                        <a:rPr lang="zh-TW" altLang="en-US" sz="2000" kern="100" dirty="0" smtClean="0">
                          <a:effectLst/>
                        </a:rPr>
                        <a:t>四</a:t>
                      </a:r>
                      <a:r>
                        <a:rPr lang="en-US" sz="2000" kern="100" dirty="0" smtClean="0">
                          <a:effectLst/>
                        </a:rPr>
                        <a:t>)</a:t>
                      </a:r>
                      <a:endParaRPr lang="zh-TW" sz="20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12</a:t>
                      </a:r>
                      <a:r>
                        <a:rPr lang="zh-TW" sz="2000" kern="100" dirty="0">
                          <a:effectLst/>
                        </a:rPr>
                        <a:t>：</a:t>
                      </a:r>
                      <a:r>
                        <a:rPr lang="en-US" sz="2000" kern="100" dirty="0">
                          <a:effectLst/>
                        </a:rPr>
                        <a:t>30-13</a:t>
                      </a:r>
                      <a:r>
                        <a:rPr lang="zh-TW" sz="2000" kern="100" dirty="0">
                          <a:effectLst/>
                        </a:rPr>
                        <a:t>：</a:t>
                      </a:r>
                      <a:r>
                        <a:rPr lang="en-US" sz="2000" kern="100" dirty="0">
                          <a:effectLst/>
                        </a:rPr>
                        <a:t>30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zh-TW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行前訓練暨籌備會議：</a:t>
                      </a:r>
                      <a:r>
                        <a:rPr lang="zh-TW" sz="2000" kern="100" dirty="0" smtClean="0">
                          <a:effectLst/>
                        </a:rPr>
                        <a:t>任務</a:t>
                      </a:r>
                      <a:r>
                        <a:rPr lang="zh-TW" sz="2000" kern="100" dirty="0">
                          <a:effectLst/>
                        </a:rPr>
                        <a:t>分工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（師資生服務分工經驗</a:t>
                      </a:r>
                      <a:r>
                        <a:rPr lang="zh-TW" sz="2000" kern="100" dirty="0" smtClean="0">
                          <a:effectLst/>
                        </a:rPr>
                        <a:t>談</a:t>
                      </a:r>
                      <a:r>
                        <a:rPr lang="zh-TW" altLang="en-US" sz="2000" kern="100" dirty="0" smtClean="0">
                          <a:effectLst/>
                        </a:rPr>
                        <a:t>、</a:t>
                      </a:r>
                      <a:r>
                        <a:rPr lang="zh-TW" sz="2000" kern="100" dirty="0" smtClean="0">
                          <a:effectLst/>
                        </a:rPr>
                        <a:t>確認</a:t>
                      </a:r>
                      <a:r>
                        <a:rPr lang="zh-TW" sz="2000" kern="100" dirty="0">
                          <a:effectLst/>
                        </a:rPr>
                        <a:t>各組負責人）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福營：</a:t>
                      </a:r>
                      <a:r>
                        <a:rPr lang="en-US" sz="2000" kern="100">
                          <a:effectLst/>
                        </a:rPr>
                        <a:t>LE703</a:t>
                      </a:r>
                      <a:endParaRPr lang="zh-TW" sz="2000" kern="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南勢：</a:t>
                      </a:r>
                      <a:r>
                        <a:rPr lang="en-US" sz="2000" kern="100">
                          <a:effectLst/>
                        </a:rPr>
                        <a:t>LE704</a:t>
                      </a:r>
                      <a:endParaRPr lang="zh-TW" sz="20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</a:tr>
              <a:tr h="341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</a:rPr>
                        <a:t>5/24(</a:t>
                      </a:r>
                      <a:r>
                        <a:rPr lang="zh-TW" altLang="en-US" sz="2000" kern="100" dirty="0" smtClean="0">
                          <a:effectLst/>
                        </a:rPr>
                        <a:t>二</a:t>
                      </a:r>
                      <a:r>
                        <a:rPr lang="en-US" sz="2000" kern="100" dirty="0" smtClean="0">
                          <a:effectLst/>
                        </a:rPr>
                        <a:t>)</a:t>
                      </a:r>
                      <a:endParaRPr lang="zh-TW" sz="20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12</a:t>
                      </a:r>
                      <a:r>
                        <a:rPr lang="zh-TW" sz="2000" kern="100" dirty="0">
                          <a:effectLst/>
                        </a:rPr>
                        <a:t>：</a:t>
                      </a:r>
                      <a:r>
                        <a:rPr lang="en-US" sz="2000" kern="100" dirty="0">
                          <a:effectLst/>
                        </a:rPr>
                        <a:t>30-13</a:t>
                      </a:r>
                      <a:r>
                        <a:rPr lang="zh-TW" sz="2000" kern="100" dirty="0">
                          <a:effectLst/>
                        </a:rPr>
                        <a:t>：</a:t>
                      </a:r>
                      <a:r>
                        <a:rPr lang="en-US" sz="2000" kern="100" dirty="0">
                          <a:effectLst/>
                        </a:rPr>
                        <a:t>30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zh-TW" sz="200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行前訓練：</a:t>
                      </a:r>
                      <a:r>
                        <a:rPr lang="zh-TW" sz="2000" kern="100" smtClean="0">
                          <a:effectLst/>
                        </a:rPr>
                        <a:t>教案</a:t>
                      </a:r>
                      <a:r>
                        <a:rPr lang="zh-TW" sz="2000" kern="100" dirty="0">
                          <a:effectLst/>
                        </a:rPr>
                        <a:t>討論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福營：</a:t>
                      </a:r>
                      <a:r>
                        <a:rPr lang="en-US" sz="2000" kern="100" dirty="0">
                          <a:effectLst/>
                        </a:rPr>
                        <a:t>LE703</a:t>
                      </a:r>
                      <a:endParaRPr lang="zh-TW" sz="20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南勢：</a:t>
                      </a:r>
                      <a:r>
                        <a:rPr lang="en-US" sz="2000" kern="100" dirty="0">
                          <a:effectLst/>
                        </a:rPr>
                        <a:t>LE704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</a:tr>
              <a:tr h="341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</a:rPr>
                        <a:t>6/7(</a:t>
                      </a:r>
                      <a:r>
                        <a:rPr lang="zh-TW" altLang="en-US" sz="2000" kern="100" dirty="0" smtClean="0">
                          <a:effectLst/>
                        </a:rPr>
                        <a:t>二</a:t>
                      </a:r>
                      <a:r>
                        <a:rPr lang="en-US" sz="2000" kern="100" dirty="0" smtClean="0">
                          <a:effectLst/>
                        </a:rPr>
                        <a:t>) </a:t>
                      </a:r>
                      <a:endParaRPr lang="zh-TW" sz="20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12</a:t>
                      </a:r>
                      <a:r>
                        <a:rPr lang="zh-TW" sz="2000" kern="100" dirty="0">
                          <a:effectLst/>
                        </a:rPr>
                        <a:t>：</a:t>
                      </a:r>
                      <a:r>
                        <a:rPr lang="en-US" sz="2000" kern="100" dirty="0">
                          <a:effectLst/>
                        </a:rPr>
                        <a:t>30-13</a:t>
                      </a:r>
                      <a:r>
                        <a:rPr lang="zh-TW" sz="2000" kern="100" dirty="0">
                          <a:effectLst/>
                        </a:rPr>
                        <a:t>：</a:t>
                      </a:r>
                      <a:r>
                        <a:rPr lang="en-US" sz="2000" kern="100" dirty="0">
                          <a:effectLst/>
                        </a:rPr>
                        <a:t>30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41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solidFill>
                            <a:srgbClr val="FF0000"/>
                          </a:solidFill>
                          <a:effectLst/>
                        </a:rPr>
                        <a:t>6/16(</a:t>
                      </a:r>
                      <a:r>
                        <a:rPr lang="zh-TW" altLang="en-US" sz="2000" kern="100" dirty="0" smtClean="0">
                          <a:solidFill>
                            <a:srgbClr val="FF0000"/>
                          </a:solidFill>
                          <a:effectLst/>
                        </a:rPr>
                        <a:t>四</a:t>
                      </a:r>
                      <a:r>
                        <a:rPr lang="en-US" sz="2000" kern="100" dirty="0" smtClean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</a:rPr>
                        <a:t>12</a:t>
                      </a:r>
                      <a:r>
                        <a:rPr lang="zh-TW" sz="2000" kern="100" dirty="0" smtClean="0">
                          <a:effectLst/>
                        </a:rPr>
                        <a:t>：</a:t>
                      </a:r>
                      <a:r>
                        <a:rPr lang="en-US" altLang="zh-TW" sz="2000" kern="100" dirty="0" smtClean="0">
                          <a:effectLst/>
                        </a:rPr>
                        <a:t>3</a:t>
                      </a:r>
                      <a:r>
                        <a:rPr lang="en-US" sz="2000" kern="100" dirty="0" smtClean="0">
                          <a:effectLst/>
                        </a:rPr>
                        <a:t>0-13</a:t>
                      </a:r>
                      <a:r>
                        <a:rPr lang="zh-TW" sz="2000" kern="100" dirty="0" smtClean="0">
                          <a:effectLst/>
                        </a:rPr>
                        <a:t>：</a:t>
                      </a:r>
                      <a:r>
                        <a:rPr lang="en-US" altLang="zh-TW" sz="2000" kern="100" dirty="0" smtClean="0">
                          <a:effectLst/>
                        </a:rPr>
                        <a:t>3</a:t>
                      </a:r>
                      <a:r>
                        <a:rPr lang="en-US" sz="2000" kern="100" dirty="0" smtClean="0">
                          <a:effectLst/>
                        </a:rPr>
                        <a:t>0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41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</a:rPr>
                        <a:t>8/30 (</a:t>
                      </a:r>
                      <a:r>
                        <a:rPr lang="zh-TW" sz="2000" kern="100" dirty="0">
                          <a:effectLst/>
                        </a:rPr>
                        <a:t>二</a:t>
                      </a:r>
                      <a:r>
                        <a:rPr lang="en-US" sz="2000" kern="100" dirty="0">
                          <a:effectLst/>
                        </a:rPr>
                        <a:t>) </a:t>
                      </a:r>
                      <a:endParaRPr lang="zh-TW" sz="20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12</a:t>
                      </a:r>
                      <a:r>
                        <a:rPr lang="zh-TW" sz="2000" kern="100" dirty="0">
                          <a:effectLst/>
                        </a:rPr>
                        <a:t>：</a:t>
                      </a:r>
                      <a:r>
                        <a:rPr lang="en-US" sz="2000" kern="100" dirty="0">
                          <a:effectLst/>
                        </a:rPr>
                        <a:t>00-14</a:t>
                      </a:r>
                      <a:r>
                        <a:rPr lang="zh-TW" sz="2000" kern="100" dirty="0">
                          <a:effectLst/>
                        </a:rPr>
                        <a:t>：</a:t>
                      </a:r>
                      <a:r>
                        <a:rPr lang="en-US" sz="2000" kern="100" dirty="0">
                          <a:effectLst/>
                        </a:rPr>
                        <a:t>00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成果分享暨檢討會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（繳交個人成果報告）</a:t>
                      </a:r>
                      <a:endParaRPr lang="zh-TW" sz="20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LE704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354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1600" y="980728"/>
            <a:ext cx="7344816" cy="1512168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新北市立福營國中</a:t>
            </a:r>
            <a:r>
              <a:rPr lang="en-US" altLang="zh-TW" dirty="0" smtClean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/>
            </a:r>
            <a:br>
              <a:rPr lang="en-US" altLang="zh-TW" dirty="0" smtClean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</a:br>
            <a:r>
              <a:rPr lang="zh-TW" altLang="en-US" dirty="0" smtClean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校務簡介</a:t>
            </a:r>
            <a:endParaRPr lang="zh-TW" altLang="en-US" dirty="0">
              <a:solidFill>
                <a:srgbClr val="C0000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71600" y="3068960"/>
            <a:ext cx="7344816" cy="1872208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zh-TW" altLang="en-US" sz="44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與</a:t>
            </a:r>
            <a:r>
              <a:rPr lang="zh-TW" altLang="en-US" sz="4400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談</a:t>
            </a:r>
            <a:r>
              <a:rPr lang="zh-TW" altLang="en-US" sz="44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人：新北市立福營國中</a:t>
            </a:r>
            <a:endParaRPr lang="en-US" altLang="zh-TW" sz="44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marL="0" indent="0">
              <a:buNone/>
            </a:pPr>
            <a:r>
              <a:rPr lang="zh-TW" altLang="en-US" sz="44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        蔡佳真教務主任</a:t>
            </a:r>
            <a:endParaRPr lang="en-US" altLang="zh-TW" sz="44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0149-1C1D-4FC0-9D7B-81A230D21F69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0007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980728"/>
            <a:ext cx="7344816" cy="1512168"/>
          </a:xfr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/>
          <a:lstStyle/>
          <a:p>
            <a:r>
              <a:rPr lang="zh-TW" altLang="en-US" dirty="0" smtClean="0">
                <a:solidFill>
                  <a:srgbClr val="00206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新北市林口區南勢國小</a:t>
            </a:r>
            <a:r>
              <a:rPr lang="en-US" altLang="zh-TW" dirty="0" smtClean="0">
                <a:solidFill>
                  <a:srgbClr val="00206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/>
            </a:r>
            <a:br>
              <a:rPr lang="en-US" altLang="zh-TW" dirty="0" smtClean="0">
                <a:solidFill>
                  <a:srgbClr val="00206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</a:br>
            <a:r>
              <a:rPr lang="zh-TW" altLang="en-US" dirty="0" smtClean="0">
                <a:solidFill>
                  <a:srgbClr val="00206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校務簡介</a:t>
            </a:r>
            <a:endParaRPr lang="zh-TW" altLang="en-US" dirty="0">
              <a:solidFill>
                <a:srgbClr val="00206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2996952"/>
            <a:ext cx="7560840" cy="180020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zh-TW" altLang="en-US" sz="44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與</a:t>
            </a:r>
            <a:r>
              <a:rPr lang="zh-TW" altLang="en-US" sz="4400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談</a:t>
            </a:r>
            <a:r>
              <a:rPr lang="zh-TW" altLang="en-US" sz="44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人：</a:t>
            </a:r>
            <a:r>
              <a:rPr lang="zh-TW" altLang="en-US" sz="4000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新北市林口區南勢</a:t>
            </a:r>
            <a:r>
              <a:rPr lang="zh-TW" altLang="en-US" sz="40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國小</a:t>
            </a:r>
            <a:endParaRPr lang="en-US" altLang="zh-TW" sz="40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marL="0" indent="0">
              <a:buNone/>
            </a:pPr>
            <a:r>
              <a:rPr lang="zh-TW" altLang="en-US" sz="44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        蔡明貴校長</a:t>
            </a:r>
            <a:endParaRPr lang="en-US" altLang="zh-TW" sz="44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0149-1C1D-4FC0-9D7B-81A230D21F69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0805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980728"/>
            <a:ext cx="7344816" cy="1008112"/>
          </a:xfr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/>
          <a:lstStyle/>
          <a:p>
            <a:r>
              <a:rPr lang="zh-TW" altLang="en-US" dirty="0" smtClean="0">
                <a:solidFill>
                  <a:srgbClr val="0000F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師資生服務經驗分享</a:t>
            </a:r>
            <a:endParaRPr lang="zh-TW" altLang="en-US" dirty="0">
              <a:solidFill>
                <a:srgbClr val="0000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2996952"/>
            <a:ext cx="7560840" cy="180020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zh-TW" altLang="en-US" sz="44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與</a:t>
            </a:r>
            <a:r>
              <a:rPr lang="zh-TW" altLang="en-US" sz="4400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談</a:t>
            </a:r>
            <a:r>
              <a:rPr lang="zh-TW" altLang="en-US" sz="44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人</a:t>
            </a:r>
            <a:r>
              <a:rPr lang="zh-TW" altLang="en-US" sz="44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：黃建燁同學</a:t>
            </a:r>
            <a:endParaRPr lang="en-US" altLang="zh-TW" sz="44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marL="0" indent="0">
              <a:buNone/>
            </a:pPr>
            <a:r>
              <a:rPr lang="zh-TW" altLang="en-US" sz="44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        </a:t>
            </a:r>
            <a:r>
              <a:rPr lang="zh-TW" altLang="en-US" sz="44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黃愷婕同學</a:t>
            </a:r>
            <a:endParaRPr lang="en-US" altLang="zh-TW" sz="40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0149-1C1D-4FC0-9D7B-81A230D21F69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7182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3456384"/>
          </a:xfrm>
        </p:spPr>
        <p:txBody>
          <a:bodyPr/>
          <a:lstStyle/>
          <a:p>
            <a:r>
              <a:rPr lang="zh-TW" altLang="en-US" sz="7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謝謝您的參與，</a:t>
            </a:r>
            <a:r>
              <a:rPr lang="en-US" altLang="zh-TW" sz="7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7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7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期待您的加入！</a:t>
            </a:r>
            <a:endParaRPr lang="zh-TW" altLang="en-US" sz="72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0149-1C1D-4FC0-9D7B-81A230D21F69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佈景主題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古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佈景主題1</Template>
  <TotalTime>1671</TotalTime>
  <Words>570</Words>
  <Application>Microsoft Office PowerPoint</Application>
  <PresentationFormat>如螢幕大小 (4:3)</PresentationFormat>
  <Paragraphs>79</Paragraphs>
  <Slides>10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佈景主題1</vt:lpstr>
      <vt:lpstr>輔仁大學105年度 師資生實踐史懷哲精神 教育服務計畫 說明會</vt:lpstr>
      <vt:lpstr>計畫說明會1/5</vt:lpstr>
      <vt:lpstr>計畫說明會2/5</vt:lpstr>
      <vt:lpstr>計畫說明會3/5</vt:lpstr>
      <vt:lpstr>計畫說明會4/5</vt:lpstr>
      <vt:lpstr>計畫說明會5/5</vt:lpstr>
      <vt:lpstr>新北市立福營國中 校務簡介</vt:lpstr>
      <vt:lpstr>新北市林口區南勢國小 校務簡介</vt:lpstr>
      <vt:lpstr>師資生服務經驗分享</vt:lpstr>
      <vt:lpstr>謝謝您的參與， 期待您的加入！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102年度師資培育評鑑  業務單位簡報</dc:title>
  <dc:creator>Selena</dc:creator>
  <cp:lastModifiedBy>USER</cp:lastModifiedBy>
  <cp:revision>220</cp:revision>
  <dcterms:created xsi:type="dcterms:W3CDTF">2013-09-23T06:35:09Z</dcterms:created>
  <dcterms:modified xsi:type="dcterms:W3CDTF">2016-05-03T01:39:29Z</dcterms:modified>
</cp:coreProperties>
</file>