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7099300" cy="10234613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CC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02" y="-8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3076363" cy="511730"/>
          </a:xfrm>
          <a:prstGeom prst="rect">
            <a:avLst/>
          </a:prstGeom>
        </p:spPr>
        <p:txBody>
          <a:bodyPr vert="horz" lIns="94735" tIns="47367" rIns="94735" bIns="4736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4021297" y="3"/>
            <a:ext cx="3076363" cy="511730"/>
          </a:xfrm>
          <a:prstGeom prst="rect">
            <a:avLst/>
          </a:prstGeom>
        </p:spPr>
        <p:txBody>
          <a:bodyPr vert="horz" lIns="94735" tIns="47367" rIns="94735" bIns="47367" rtlCol="0"/>
          <a:lstStyle>
            <a:lvl1pPr algn="r">
              <a:defRPr sz="1200"/>
            </a:lvl1pPr>
          </a:lstStyle>
          <a:p>
            <a:fld id="{88E6FBD3-EA25-40C9-94F0-9AE11C813816}" type="datetimeFigureOut">
              <a:rPr lang="zh-TW" altLang="en-US" smtClean="0"/>
              <a:pPr/>
              <a:t>2016/5/17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35" tIns="47367" rIns="94735" bIns="4736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709931" y="4861444"/>
            <a:ext cx="5679440" cy="4605576"/>
          </a:xfrm>
          <a:prstGeom prst="rect">
            <a:avLst/>
          </a:prstGeom>
        </p:spPr>
        <p:txBody>
          <a:bodyPr vert="horz" lIns="94735" tIns="47367" rIns="94735" bIns="4736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3" y="9721108"/>
            <a:ext cx="3076363" cy="511730"/>
          </a:xfrm>
          <a:prstGeom prst="rect">
            <a:avLst/>
          </a:prstGeom>
        </p:spPr>
        <p:txBody>
          <a:bodyPr vert="horz" lIns="94735" tIns="47367" rIns="94735" bIns="4736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4021297" y="9721108"/>
            <a:ext cx="3076363" cy="511730"/>
          </a:xfrm>
          <a:prstGeom prst="rect">
            <a:avLst/>
          </a:prstGeom>
        </p:spPr>
        <p:txBody>
          <a:bodyPr vert="horz" lIns="94735" tIns="47367" rIns="94735" bIns="47367" rtlCol="0" anchor="b"/>
          <a:lstStyle>
            <a:lvl1pPr algn="r">
              <a:defRPr sz="1200"/>
            </a:lvl1pPr>
          </a:lstStyle>
          <a:p>
            <a:fld id="{C73C1DFB-2FA4-45A0-B2E3-055BC2B6276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82335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C1DFB-2FA4-45A0-B2E3-055BC2B62766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7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3" y="-26988"/>
            <a:ext cx="9180513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17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4EAD13B1-5317-43FC-BAE4-6156D067CF96}" type="datetime1">
              <a:rPr lang="zh-TW" altLang="en-US" smtClean="0"/>
              <a:pPr/>
              <a:t>2016/5/17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00149-1C1D-4FC0-9D7B-81A230D21F6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81E67D27-3BEE-4FE1-8D9C-86E93D6FF81D}" type="datetime1">
              <a:rPr lang="zh-TW" altLang="en-US" smtClean="0"/>
              <a:pPr/>
              <a:t>2016/5/17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00149-1C1D-4FC0-9D7B-81A230D21F6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79F78B91-1951-4293-9A98-76756568C4AA}" type="datetime1">
              <a:rPr lang="zh-TW" altLang="en-US" smtClean="0"/>
              <a:pPr/>
              <a:t>2016/5/17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00149-1C1D-4FC0-9D7B-81A230D21F6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1CAC763E-5887-49BA-962E-C7B1722A4E97}" type="datetime1">
              <a:rPr lang="zh-TW" altLang="en-US" smtClean="0"/>
              <a:pPr/>
              <a:t>2016/5/17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00149-1C1D-4FC0-9D7B-81A230D21F6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3C645DCF-0729-4186-A3D6-EF9E1D5B630D}" type="datetime1">
              <a:rPr lang="zh-TW" altLang="en-US" smtClean="0"/>
              <a:pPr/>
              <a:t>2016/5/17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00149-1C1D-4FC0-9D7B-81A230D21F6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912D86F4-F8F2-40E0-9BCC-FD55B681D818}" type="datetime1">
              <a:rPr lang="zh-TW" altLang="en-US" smtClean="0"/>
              <a:pPr/>
              <a:t>2016/5/17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00149-1C1D-4FC0-9D7B-81A230D21F6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2B57FD5A-CA71-4C45-897E-351815927474}" type="datetime1">
              <a:rPr lang="zh-TW" altLang="en-US" smtClean="0"/>
              <a:pPr/>
              <a:t>2016/5/17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00149-1C1D-4FC0-9D7B-81A230D21F6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3B9444F3-8A05-4F4E-BB95-50C848A2DA50}" type="datetime1">
              <a:rPr lang="zh-TW" altLang="en-US" smtClean="0"/>
              <a:pPr/>
              <a:t>2016/5/17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00149-1C1D-4FC0-9D7B-81A230D21F6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 smtClean="0"/>
              <a:t>按一下圖示以新增圖片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47624F18-F7E6-41A1-AA9E-D7B51846ACEC}" type="datetime1">
              <a:rPr lang="zh-TW" altLang="en-US" smtClean="0"/>
              <a:pPr/>
              <a:t>2016/5/17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00149-1C1D-4FC0-9D7B-81A230D21F6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786FC5C4-8932-4ADC-A6D7-145C1E43AD26}" type="datetime1">
              <a:rPr lang="zh-TW" altLang="en-US" smtClean="0"/>
              <a:pPr/>
              <a:t>2016/5/17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00149-1C1D-4FC0-9D7B-81A230D21F6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5AE74F4C-7377-4459-BFB5-0E91D5D05893}" type="datetime1">
              <a:rPr lang="zh-TW" altLang="en-US" smtClean="0"/>
              <a:pPr/>
              <a:t>2016/5/17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00149-1C1D-4FC0-9D7B-81A230D21F6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圖片 13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36513" y="57150"/>
            <a:ext cx="9144001" cy="682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標題版面配置區 1"/>
          <p:cNvSpPr>
            <a:spLocks noGrp="1"/>
          </p:cNvSpPr>
          <p:nvPr>
            <p:ph type="title"/>
          </p:nvPr>
        </p:nvSpPr>
        <p:spPr bwMode="auto">
          <a:xfrm>
            <a:off x="536575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8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536575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7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536575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fld id="{79F78B91-1951-4293-9A98-76756568C4AA}" type="datetime1">
              <a:rPr lang="zh-TW" altLang="en-US" smtClean="0"/>
              <a:pPr/>
              <a:t>2016/5/17</a:t>
            </a:fld>
            <a:endParaRPr lang="zh-TW" altLang="en-US"/>
          </a:p>
        </p:txBody>
      </p:sp>
      <p:sp>
        <p:nvSpPr>
          <p:cNvPr id="18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203575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endParaRPr lang="zh-TW" altLang="en-US"/>
          </a:p>
        </p:txBody>
      </p:sp>
      <p:sp>
        <p:nvSpPr>
          <p:cNvPr id="19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fld id="{4C300149-1C1D-4FC0-9D7B-81A230D21F6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467544" y="1052736"/>
            <a:ext cx="7988424" cy="3384376"/>
          </a:xfrm>
        </p:spPr>
        <p:txBody>
          <a:bodyPr>
            <a:normAutofit fontScale="90000"/>
          </a:bodyPr>
          <a:lstStyle/>
          <a:p>
            <a:pPr>
              <a:spcAft>
                <a:spcPts val="0"/>
              </a:spcAft>
            </a:pPr>
            <a:r>
              <a:rPr lang="zh-TW" altLang="zh-TW" sz="40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輔仁大學</a:t>
            </a:r>
            <a:r>
              <a:rPr lang="en-US" altLang="zh-TW" sz="40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105</a:t>
            </a:r>
            <a:r>
              <a:rPr lang="zh-TW" altLang="zh-TW" sz="40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年度</a:t>
            </a:r>
            <a:r>
              <a:rPr lang="en-US" altLang="zh-TW" sz="40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/>
            </a:r>
            <a:br>
              <a:rPr lang="en-US" altLang="zh-TW" sz="40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</a:br>
            <a:r>
              <a:rPr lang="zh-TW" altLang="zh-TW" sz="4000" u="sng" dirty="0" smtClean="0">
                <a:solidFill>
                  <a:schemeClr val="accent5">
                    <a:lumMod val="50000"/>
                  </a:schemeClr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師資</a:t>
            </a:r>
            <a:r>
              <a:rPr lang="zh-TW" altLang="zh-TW" sz="4000" u="sng" dirty="0">
                <a:solidFill>
                  <a:schemeClr val="accent5">
                    <a:lumMod val="50000"/>
                  </a:schemeClr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生實踐史懷哲</a:t>
            </a:r>
            <a:r>
              <a:rPr lang="zh-TW" altLang="zh-TW" sz="4000" u="sng" dirty="0" smtClean="0">
                <a:solidFill>
                  <a:schemeClr val="accent5">
                    <a:lumMod val="50000"/>
                  </a:schemeClr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精神教育</a:t>
            </a:r>
            <a:r>
              <a:rPr lang="zh-TW" altLang="zh-TW" sz="4000" u="sng" dirty="0">
                <a:solidFill>
                  <a:schemeClr val="accent5">
                    <a:lumMod val="50000"/>
                  </a:schemeClr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服務</a:t>
            </a:r>
            <a:r>
              <a:rPr lang="zh-TW" altLang="zh-TW" sz="4000" u="sng" dirty="0" smtClean="0">
                <a:solidFill>
                  <a:schemeClr val="accent5">
                    <a:lumMod val="50000"/>
                  </a:schemeClr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計畫</a:t>
            </a:r>
            <a:r>
              <a:rPr lang="en-US" altLang="zh-TW" sz="4000" u="sng" dirty="0" smtClean="0">
                <a:solidFill>
                  <a:schemeClr val="accent5">
                    <a:lumMod val="50000"/>
                  </a:schemeClr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/>
            </a:r>
            <a:br>
              <a:rPr lang="en-US" altLang="zh-TW" sz="4000" u="sng" dirty="0" smtClean="0">
                <a:solidFill>
                  <a:schemeClr val="accent5">
                    <a:lumMod val="50000"/>
                  </a:schemeClr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</a:br>
            <a:r>
              <a:rPr lang="en-US" altLang="zh-TW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/>
            </a:r>
            <a:br>
              <a:rPr lang="en-US" altLang="zh-TW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</a:br>
            <a:r>
              <a:rPr lang="zh-TW" altLang="zh-TW" sz="6000" u="sng" dirty="0" smtClean="0">
                <a:solidFill>
                  <a:srgbClr val="FF0000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行</a:t>
            </a:r>
            <a:r>
              <a:rPr lang="zh-TW" altLang="zh-TW" sz="6000" u="sng" dirty="0">
                <a:solidFill>
                  <a:srgbClr val="FF0000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前訓練暨</a:t>
            </a:r>
            <a:r>
              <a:rPr lang="zh-TW" altLang="zh-TW" sz="6000" u="sng" dirty="0" smtClean="0">
                <a:solidFill>
                  <a:srgbClr val="FF0000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籌備會議</a:t>
            </a:r>
            <a:endParaRPr lang="zh-TW" altLang="en-US" sz="4900" b="1" dirty="0">
              <a:solidFill>
                <a:srgbClr val="FF0000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123728" y="4365104"/>
            <a:ext cx="4608512" cy="648072"/>
          </a:xfrm>
        </p:spPr>
        <p:txBody>
          <a:bodyPr>
            <a:normAutofit/>
          </a:bodyPr>
          <a:lstStyle/>
          <a:p>
            <a:r>
              <a:rPr lang="zh-TW" altLang="en-US" sz="2800" dirty="0" smtClean="0">
                <a:solidFill>
                  <a:schemeClr val="tx1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中華民國</a:t>
            </a:r>
            <a:r>
              <a:rPr lang="en-US" altLang="zh-TW" sz="2800" dirty="0" smtClean="0">
                <a:solidFill>
                  <a:schemeClr val="tx1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105</a:t>
            </a:r>
            <a:r>
              <a:rPr lang="zh-TW" altLang="en-US" sz="2800" dirty="0" smtClean="0">
                <a:solidFill>
                  <a:schemeClr val="tx1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年</a:t>
            </a:r>
            <a:r>
              <a:rPr lang="en-US" altLang="zh-TW" sz="2800" dirty="0" smtClean="0">
                <a:solidFill>
                  <a:schemeClr val="tx1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5</a:t>
            </a:r>
            <a:r>
              <a:rPr lang="zh-TW" altLang="en-US" sz="2800" dirty="0" smtClean="0">
                <a:solidFill>
                  <a:schemeClr val="tx1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月</a:t>
            </a:r>
            <a:r>
              <a:rPr lang="en-US" altLang="zh-TW" sz="2800" dirty="0" smtClean="0">
                <a:solidFill>
                  <a:schemeClr val="tx1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20</a:t>
            </a:r>
            <a:r>
              <a:rPr lang="zh-TW" altLang="en-US" sz="2800" dirty="0" smtClean="0">
                <a:solidFill>
                  <a:schemeClr val="tx1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日</a:t>
            </a:r>
            <a:endParaRPr lang="zh-TW" altLang="en-US" sz="2800" dirty="0">
              <a:solidFill>
                <a:schemeClr val="tx1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96950"/>
          </a:xfrm>
          <a:ln w="38100">
            <a:solidFill>
              <a:srgbClr val="FFC000"/>
            </a:solidFill>
          </a:ln>
        </p:spPr>
        <p:txBody>
          <a:bodyPr>
            <a:normAutofit/>
          </a:bodyPr>
          <a:lstStyle/>
          <a:p>
            <a:r>
              <a:rPr lang="en-US" altLang="zh-TW" sz="3200" dirty="0" smtClean="0"/>
              <a:t>105</a:t>
            </a:r>
            <a:r>
              <a:rPr lang="zh-TW" altLang="zh-TW" sz="3200" dirty="0" smtClean="0"/>
              <a:t>年度</a:t>
            </a:r>
            <a:r>
              <a:rPr lang="zh-TW" altLang="zh-TW" sz="3200" dirty="0"/>
              <a:t>師資生實踐史懷哲精神教育服務計畫</a:t>
            </a:r>
            <a:endParaRPr lang="zh-TW" altLang="en-US" sz="3200" dirty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7544" y="1772816"/>
            <a:ext cx="8085584" cy="4425355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zh-TW" altLang="en-US" sz="2400" b="1" dirty="0" smtClean="0"/>
              <a:t>行事曆</a:t>
            </a:r>
            <a:endParaRPr lang="en-US" altLang="zh-TW" sz="2400" b="1" dirty="0" smtClean="0"/>
          </a:p>
          <a:p>
            <a:pPr marL="0" indent="0">
              <a:buNone/>
            </a:pPr>
            <a:endParaRPr lang="en-US" altLang="zh-TW" sz="2400" b="1" dirty="0"/>
          </a:p>
          <a:p>
            <a:pPr marL="0" indent="0">
              <a:buNone/>
            </a:pPr>
            <a:endParaRPr lang="en-US" altLang="zh-TW" sz="2400" b="1" dirty="0" smtClean="0"/>
          </a:p>
          <a:p>
            <a:pPr marL="0" indent="0">
              <a:buNone/>
            </a:pPr>
            <a:endParaRPr lang="en-US" altLang="zh-TW" sz="2400" b="1" dirty="0" smtClean="0"/>
          </a:p>
          <a:p>
            <a:pPr marL="0" indent="0">
              <a:buNone/>
            </a:pPr>
            <a:endParaRPr lang="en-US" altLang="zh-TW" sz="2400" b="1" dirty="0" smtClean="0"/>
          </a:p>
          <a:p>
            <a:pPr marL="0" indent="0">
              <a:buNone/>
            </a:pPr>
            <a:endParaRPr lang="en-US" altLang="zh-TW" sz="2400" b="1" dirty="0"/>
          </a:p>
          <a:p>
            <a:pPr marL="0" indent="0">
              <a:buNone/>
            </a:pPr>
            <a:endParaRPr lang="en-US" altLang="zh-TW" sz="2400" b="1" dirty="0" smtClean="0"/>
          </a:p>
          <a:p>
            <a:pPr marL="0" indent="0">
              <a:buNone/>
            </a:pPr>
            <a:endParaRPr lang="en-US" altLang="zh-TW" sz="2400" b="1" dirty="0"/>
          </a:p>
          <a:p>
            <a:pPr marL="0" indent="0">
              <a:buNone/>
            </a:pPr>
            <a:endParaRPr lang="en-US" altLang="zh-TW" sz="2400" b="1" dirty="0" smtClean="0"/>
          </a:p>
          <a:p>
            <a:pPr marL="0" indent="0">
              <a:buNone/>
            </a:pPr>
            <a:r>
              <a:rPr lang="zh-TW" altLang="en-US" sz="2400" b="1" dirty="0" smtClean="0"/>
              <a:t>成果報告：</a:t>
            </a:r>
            <a:r>
              <a:rPr lang="en-US" altLang="zh-TW" sz="2400" b="1" dirty="0" smtClean="0"/>
              <a:t>8/30</a:t>
            </a:r>
            <a:r>
              <a:rPr lang="zh-TW" altLang="en-US" sz="2400" b="1" dirty="0" smtClean="0"/>
              <a:t>繳交</a:t>
            </a:r>
            <a:r>
              <a:rPr lang="zh-TW" altLang="en-US" sz="2400" b="1" dirty="0" smtClean="0"/>
              <a:t>（請見檔案格式）</a:t>
            </a:r>
            <a:endParaRPr lang="zh-TW" altLang="en-US" sz="2400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00149-1C1D-4FC0-9D7B-81A230D21F69}" type="slidenum">
              <a:rPr lang="zh-TW" altLang="en-US" smtClean="0"/>
              <a:pPr/>
              <a:t>2</a:t>
            </a:fld>
            <a:endParaRPr lang="zh-TW" altLang="en-US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615589"/>
              </p:ext>
            </p:extLst>
          </p:nvPr>
        </p:nvGraphicFramePr>
        <p:xfrm>
          <a:off x="1835696" y="1916832"/>
          <a:ext cx="6480720" cy="38515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16224"/>
                <a:gridCol w="2880320"/>
                <a:gridCol w="1584176"/>
              </a:tblGrid>
              <a:tr h="3060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時間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46473" marR="4647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活動內容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46473" marR="4647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地點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46473" marR="46473" marT="0" marB="0"/>
                </a:tc>
              </a:tr>
              <a:tr h="9181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effectLst/>
                        </a:rPr>
                        <a:t>5/20(</a:t>
                      </a:r>
                      <a:r>
                        <a:rPr lang="zh-TW" altLang="en-US" sz="1800" kern="100" dirty="0" smtClean="0">
                          <a:effectLst/>
                        </a:rPr>
                        <a:t>五</a:t>
                      </a:r>
                      <a:r>
                        <a:rPr lang="en-US" sz="1800" kern="100" dirty="0" smtClean="0">
                          <a:effectLst/>
                        </a:rPr>
                        <a:t>)</a:t>
                      </a:r>
                      <a:endParaRPr lang="zh-TW" sz="1800" kern="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12</a:t>
                      </a:r>
                      <a:r>
                        <a:rPr lang="zh-TW" sz="1800" kern="100" dirty="0">
                          <a:effectLst/>
                        </a:rPr>
                        <a:t>：</a:t>
                      </a:r>
                      <a:r>
                        <a:rPr lang="en-US" sz="1800" kern="100" dirty="0">
                          <a:effectLst/>
                        </a:rPr>
                        <a:t>30-13</a:t>
                      </a:r>
                      <a:r>
                        <a:rPr lang="zh-TW" sz="1800" kern="100" dirty="0">
                          <a:effectLst/>
                        </a:rPr>
                        <a:t>：</a:t>
                      </a:r>
                      <a:r>
                        <a:rPr lang="en-US" sz="1800" kern="100" dirty="0">
                          <a:effectLst/>
                        </a:rPr>
                        <a:t>30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46473" marR="46473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altLang="zh-TW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行前訓練暨籌備會議：</a:t>
                      </a:r>
                      <a:r>
                        <a:rPr lang="zh-TW" sz="1800" kern="100" dirty="0" smtClean="0">
                          <a:effectLst/>
                        </a:rPr>
                        <a:t>任務</a:t>
                      </a:r>
                      <a:r>
                        <a:rPr lang="zh-TW" sz="1800" kern="100" dirty="0">
                          <a:effectLst/>
                        </a:rPr>
                        <a:t>分工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（師資生服務分工經驗</a:t>
                      </a:r>
                      <a:r>
                        <a:rPr lang="zh-TW" sz="1800" kern="100" dirty="0" smtClean="0">
                          <a:effectLst/>
                        </a:rPr>
                        <a:t>談</a:t>
                      </a:r>
                      <a:r>
                        <a:rPr lang="zh-TW" altLang="en-US" sz="1800" kern="100" dirty="0" smtClean="0">
                          <a:effectLst/>
                        </a:rPr>
                        <a:t>、</a:t>
                      </a:r>
                      <a:r>
                        <a:rPr lang="zh-TW" sz="1800" kern="100" dirty="0" smtClean="0">
                          <a:effectLst/>
                        </a:rPr>
                        <a:t>確認</a:t>
                      </a:r>
                      <a:r>
                        <a:rPr lang="zh-TW" sz="1800" kern="100" dirty="0">
                          <a:effectLst/>
                        </a:rPr>
                        <a:t>各組負責人）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46473" marR="46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福營：</a:t>
                      </a:r>
                      <a:r>
                        <a:rPr lang="en-US" sz="1800" kern="100">
                          <a:effectLst/>
                        </a:rPr>
                        <a:t>LE703</a:t>
                      </a:r>
                      <a:endParaRPr lang="zh-TW" sz="1800" kern="1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南勢：</a:t>
                      </a:r>
                      <a:r>
                        <a:rPr lang="en-US" sz="1800" kern="100">
                          <a:effectLst/>
                        </a:rPr>
                        <a:t>LE704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46473" marR="46473" marT="0" marB="0" anchor="ctr"/>
                </a:tc>
              </a:tr>
              <a:tr h="6120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effectLst/>
                        </a:rPr>
                        <a:t>5/31(</a:t>
                      </a:r>
                      <a:r>
                        <a:rPr lang="zh-TW" altLang="en-US" sz="1800" kern="100" dirty="0" smtClean="0">
                          <a:effectLst/>
                        </a:rPr>
                        <a:t>二</a:t>
                      </a:r>
                      <a:r>
                        <a:rPr lang="en-US" sz="1800" kern="100" dirty="0" smtClean="0">
                          <a:effectLst/>
                        </a:rPr>
                        <a:t>)</a:t>
                      </a:r>
                      <a:endParaRPr lang="zh-TW" sz="1800" kern="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12</a:t>
                      </a:r>
                      <a:r>
                        <a:rPr lang="zh-TW" sz="1800" kern="100" dirty="0">
                          <a:effectLst/>
                        </a:rPr>
                        <a:t>：</a:t>
                      </a:r>
                      <a:r>
                        <a:rPr lang="en-US" sz="1800" kern="100" dirty="0">
                          <a:effectLst/>
                        </a:rPr>
                        <a:t>30-13</a:t>
                      </a:r>
                      <a:r>
                        <a:rPr lang="zh-TW" sz="1800" kern="100" dirty="0">
                          <a:effectLst/>
                        </a:rPr>
                        <a:t>：</a:t>
                      </a:r>
                      <a:r>
                        <a:rPr lang="en-US" sz="1800" kern="100" dirty="0">
                          <a:effectLst/>
                        </a:rPr>
                        <a:t>30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46473" marR="46473" marT="0" marB="0" anchor="ctr"/>
                </a:tc>
                <a:tc rowSpan="3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altLang="zh-TW" sz="1800" kern="120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行前訓練：</a:t>
                      </a:r>
                      <a:r>
                        <a:rPr lang="zh-TW" sz="1800" kern="100" smtClean="0">
                          <a:effectLst/>
                        </a:rPr>
                        <a:t>教案</a:t>
                      </a:r>
                      <a:r>
                        <a:rPr lang="zh-TW" sz="1800" kern="100" dirty="0">
                          <a:effectLst/>
                        </a:rPr>
                        <a:t>討論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46473" marR="46473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福營：</a:t>
                      </a:r>
                      <a:r>
                        <a:rPr lang="en-US" sz="1800" kern="100" dirty="0">
                          <a:effectLst/>
                        </a:rPr>
                        <a:t>LE703</a:t>
                      </a:r>
                      <a:endParaRPr lang="zh-TW" sz="1800" kern="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南勢：</a:t>
                      </a:r>
                      <a:r>
                        <a:rPr lang="en-US" sz="1800" kern="100" dirty="0">
                          <a:effectLst/>
                        </a:rPr>
                        <a:t>LE704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46473" marR="46473" marT="0" marB="0" anchor="ctr"/>
                </a:tc>
              </a:tr>
              <a:tr h="6120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effectLst/>
                        </a:rPr>
                        <a:t>6/7(</a:t>
                      </a:r>
                      <a:r>
                        <a:rPr lang="zh-TW" altLang="en-US" sz="1800" kern="100" dirty="0" smtClean="0">
                          <a:effectLst/>
                        </a:rPr>
                        <a:t>二</a:t>
                      </a:r>
                      <a:r>
                        <a:rPr lang="en-US" sz="1800" kern="100" dirty="0" smtClean="0">
                          <a:effectLst/>
                        </a:rPr>
                        <a:t>) </a:t>
                      </a:r>
                      <a:endParaRPr lang="zh-TW" sz="1800" kern="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12</a:t>
                      </a:r>
                      <a:r>
                        <a:rPr lang="zh-TW" sz="1800" kern="100" dirty="0">
                          <a:effectLst/>
                        </a:rPr>
                        <a:t>：</a:t>
                      </a:r>
                      <a:r>
                        <a:rPr lang="en-US" sz="1800" kern="100" dirty="0">
                          <a:effectLst/>
                        </a:rPr>
                        <a:t>30-13</a:t>
                      </a:r>
                      <a:r>
                        <a:rPr lang="zh-TW" sz="1800" kern="100" dirty="0">
                          <a:effectLst/>
                        </a:rPr>
                        <a:t>：</a:t>
                      </a:r>
                      <a:r>
                        <a:rPr lang="en-US" sz="1800" kern="100" dirty="0">
                          <a:effectLst/>
                        </a:rPr>
                        <a:t>30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46473" marR="46473" marT="0" marB="0" anchor="ctr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6120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effectLst/>
                        </a:rPr>
                        <a:t>6/16(</a:t>
                      </a:r>
                      <a:r>
                        <a:rPr lang="zh-TW" altLang="en-US" sz="1800" kern="100" dirty="0" smtClean="0">
                          <a:effectLst/>
                        </a:rPr>
                        <a:t>四</a:t>
                      </a:r>
                      <a:r>
                        <a:rPr lang="en-US" sz="1800" kern="100" dirty="0" smtClean="0">
                          <a:effectLst/>
                        </a:rPr>
                        <a:t>)</a:t>
                      </a:r>
                      <a:endParaRPr lang="zh-TW" sz="1800" kern="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effectLst/>
                        </a:rPr>
                        <a:t>12</a:t>
                      </a:r>
                      <a:r>
                        <a:rPr lang="zh-TW" sz="1800" kern="100" dirty="0" smtClean="0">
                          <a:effectLst/>
                        </a:rPr>
                        <a:t>：</a:t>
                      </a:r>
                      <a:r>
                        <a:rPr lang="en-US" altLang="zh-TW" sz="1800" kern="100" dirty="0" smtClean="0">
                          <a:effectLst/>
                        </a:rPr>
                        <a:t>3</a:t>
                      </a:r>
                      <a:r>
                        <a:rPr lang="en-US" sz="1800" kern="100" dirty="0" smtClean="0">
                          <a:effectLst/>
                        </a:rPr>
                        <a:t>0-13</a:t>
                      </a:r>
                      <a:r>
                        <a:rPr lang="zh-TW" sz="1800" kern="100" dirty="0" smtClean="0">
                          <a:effectLst/>
                        </a:rPr>
                        <a:t>：</a:t>
                      </a:r>
                      <a:r>
                        <a:rPr lang="en-US" altLang="zh-TW" sz="1800" kern="100" dirty="0" smtClean="0">
                          <a:effectLst/>
                        </a:rPr>
                        <a:t>3</a:t>
                      </a:r>
                      <a:r>
                        <a:rPr lang="en-US" sz="1800" kern="100" dirty="0" smtClean="0">
                          <a:effectLst/>
                        </a:rPr>
                        <a:t>0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46473" marR="46473" marT="0" marB="0" anchor="ctr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6120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effectLst/>
                        </a:rPr>
                        <a:t>8/30(</a:t>
                      </a:r>
                      <a:r>
                        <a:rPr lang="zh-TW" sz="1800" kern="100" dirty="0">
                          <a:effectLst/>
                        </a:rPr>
                        <a:t>二</a:t>
                      </a:r>
                      <a:r>
                        <a:rPr lang="en-US" sz="1800" kern="100" dirty="0">
                          <a:effectLst/>
                        </a:rPr>
                        <a:t>) </a:t>
                      </a:r>
                      <a:endParaRPr lang="zh-TW" sz="1800" kern="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12</a:t>
                      </a:r>
                      <a:r>
                        <a:rPr lang="zh-TW" sz="1800" kern="100" dirty="0">
                          <a:effectLst/>
                        </a:rPr>
                        <a:t>：</a:t>
                      </a:r>
                      <a:r>
                        <a:rPr lang="en-US" sz="1800" kern="100" dirty="0">
                          <a:effectLst/>
                        </a:rPr>
                        <a:t>00-14</a:t>
                      </a:r>
                      <a:r>
                        <a:rPr lang="zh-TW" sz="1800" kern="100" dirty="0">
                          <a:effectLst/>
                        </a:rPr>
                        <a:t>：</a:t>
                      </a:r>
                      <a:r>
                        <a:rPr lang="en-US" sz="1800" kern="100" dirty="0">
                          <a:effectLst/>
                        </a:rPr>
                        <a:t>00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46473" marR="46473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成果分享暨檢討會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（繳交個人成果報告）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46473" marR="46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LE704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46473" marR="46473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0673228"/>
      </p:ext>
    </p:extLst>
  </p:cSld>
  <p:clrMapOvr>
    <a:masterClrMapping/>
  </p:clrMapOvr>
</p:sld>
</file>

<file path=ppt/theme/theme1.xml><?xml version="1.0" encoding="utf-8"?>
<a:theme xmlns:a="http://schemas.openxmlformats.org/drawingml/2006/main" name="佈景主題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古典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佈景主題1</Template>
  <TotalTime>1638</TotalTime>
  <Words>137</Words>
  <Application>Microsoft Office PowerPoint</Application>
  <PresentationFormat>如螢幕大小 (4:3)</PresentationFormat>
  <Paragraphs>38</Paragraphs>
  <Slides>2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3" baseType="lpstr">
      <vt:lpstr>佈景主題1</vt:lpstr>
      <vt:lpstr>輔仁大學105年度 師資生實踐史懷哲精神教育服務計畫  行前訓練暨籌備會議</vt:lpstr>
      <vt:lpstr>105年度師資生實踐史懷哲精神教育服務計畫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102年度師資培育評鑑  業務單位簡報</dc:title>
  <dc:creator>Selena</dc:creator>
  <cp:lastModifiedBy>USER</cp:lastModifiedBy>
  <cp:revision>210</cp:revision>
  <dcterms:created xsi:type="dcterms:W3CDTF">2013-09-23T06:35:09Z</dcterms:created>
  <dcterms:modified xsi:type="dcterms:W3CDTF">2016-05-17T02:20:18Z</dcterms:modified>
</cp:coreProperties>
</file>