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1" r:id="rId3"/>
    <p:sldId id="264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552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69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524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8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978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437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500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47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06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6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9167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F53AA-45FA-4A1F-A433-6D6657453D11}" type="datetimeFigureOut">
              <a:rPr lang="zh-TW" altLang="en-US" smtClean="0"/>
              <a:t>2018/2/23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888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437334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65811" y="1886592"/>
            <a:ext cx="5334722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TW" altLang="en-US" sz="3300" b="1" dirty="0">
                <a:ln w="0"/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師資培育助學金申請囉</a:t>
            </a:r>
            <a:r>
              <a:rPr lang="en-US" altLang="zh-TW" sz="3300" b="1" dirty="0">
                <a:ln w="0"/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~~</a:t>
            </a:r>
            <a:endParaRPr lang="zh-TW" altLang="en-US" sz="3300" b="1" dirty="0">
              <a:ln w="0"/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71488" y="5169023"/>
            <a:ext cx="5915025" cy="437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smtClean="0">
                <a:solidFill>
                  <a:schemeClr val="accent5">
                    <a:lumMod val="75000"/>
                  </a:schemeClr>
                </a:solidFill>
              </a:rPr>
              <a:t>申請資格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357701"/>
              </p:ext>
            </p:extLst>
          </p:nvPr>
        </p:nvGraphicFramePr>
        <p:xfrm>
          <a:off x="164206" y="5717214"/>
          <a:ext cx="6529589" cy="267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4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身分別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條件</a:t>
                      </a:r>
                      <a:r>
                        <a:rPr lang="en-US" altLang="zh-TW" sz="1800" dirty="0" smtClean="0"/>
                        <a:t>(</a:t>
                      </a:r>
                      <a:r>
                        <a:rPr lang="zh-TW" altLang="en-US" sz="1800" dirty="0" smtClean="0"/>
                        <a:t>符合其中之一</a:t>
                      </a:r>
                      <a:r>
                        <a:rPr lang="en-US" altLang="zh-TW" sz="1800" dirty="0" smtClean="0"/>
                        <a:t>)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成績績優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en-US" sz="1800" b="1" dirty="0" smtClean="0">
                          <a:solidFill>
                            <a:schemeClr val="tx1"/>
                          </a:solidFill>
                        </a:rPr>
                        <a:t>前一學期學業成績平均應為系所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30%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en-US" sz="1800" b="1" dirty="0" smtClean="0">
                          <a:solidFill>
                            <a:schemeClr val="tx1"/>
                          </a:solidFill>
                        </a:rPr>
                        <a:t>學業成績及操行成績均達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分以上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8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清寒優秀</a:t>
                      </a:r>
                      <a:endParaRPr lang="en-US" altLang="zh-TW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1800" dirty="0" smtClean="0"/>
                        <a:t>(</a:t>
                      </a: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低收入戶、中低收入戶，或申請補助之學期尚有就學貸款</a:t>
                      </a:r>
                      <a:r>
                        <a:rPr lang="en-US" altLang="zh-TW" sz="1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前一學期學業成績平均應為系所</a:t>
                      </a:r>
                      <a:r>
                        <a:rPr lang="zh-TW" altLang="zh-TW" sz="1800" b="1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40%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學業成績及操行成績均達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r>
                        <a:rPr lang="zh-TW" altLang="zh-TW" sz="1800" b="1" dirty="0" smtClean="0">
                          <a:solidFill>
                            <a:srgbClr val="FF0000"/>
                          </a:solidFill>
                        </a:rPr>
                        <a:t>分以上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54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1869" y="336470"/>
            <a:ext cx="5915025" cy="524262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工作內容及時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</a:rPr>
              <a:t>數</a:t>
            </a:r>
          </a:p>
        </p:txBody>
      </p:sp>
      <p:grpSp>
        <p:nvGrpSpPr>
          <p:cNvPr id="21" name="群組 20"/>
          <p:cNvGrpSpPr/>
          <p:nvPr/>
        </p:nvGrpSpPr>
        <p:grpSpPr>
          <a:xfrm>
            <a:off x="0" y="799939"/>
            <a:ext cx="5447843" cy="3667147"/>
            <a:chOff x="1519652" y="1558116"/>
            <a:chExt cx="7263790" cy="4889529"/>
          </a:xfrm>
        </p:grpSpPr>
        <p:sp>
          <p:nvSpPr>
            <p:cNvPr id="9" name="橢圓 8"/>
            <p:cNvSpPr/>
            <p:nvPr/>
          </p:nvSpPr>
          <p:spPr>
            <a:xfrm>
              <a:off x="1519652" y="2959279"/>
              <a:ext cx="2087202" cy="20872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0" name="群組 19"/>
            <p:cNvGrpSpPr/>
            <p:nvPr/>
          </p:nvGrpSpPr>
          <p:grpSpPr>
            <a:xfrm>
              <a:off x="1584042" y="1558116"/>
              <a:ext cx="7199400" cy="4889529"/>
              <a:chOff x="1519651" y="1558116"/>
              <a:chExt cx="7199400" cy="4889529"/>
            </a:xfrm>
          </p:grpSpPr>
          <p:sp>
            <p:nvSpPr>
              <p:cNvPr id="15" name="手繪多邊形 14"/>
              <p:cNvSpPr/>
              <p:nvPr/>
            </p:nvSpPr>
            <p:spPr>
              <a:xfrm>
                <a:off x="5609667" y="4650965"/>
                <a:ext cx="2695021" cy="1796680"/>
              </a:xfrm>
              <a:custGeom>
                <a:avLst/>
                <a:gdLst>
                  <a:gd name="connsiteX0" fmla="*/ 0 w 2695021"/>
                  <a:gd name="connsiteY0" fmla="*/ 0 h 1796680"/>
                  <a:gd name="connsiteX1" fmla="*/ 2695021 w 2695021"/>
                  <a:gd name="connsiteY1" fmla="*/ 0 h 1796680"/>
                  <a:gd name="connsiteX2" fmla="*/ 2695021 w 2695021"/>
                  <a:gd name="connsiteY2" fmla="*/ 1796680 h 1796680"/>
                  <a:gd name="connsiteX3" fmla="*/ 0 w 2695021"/>
                  <a:gd name="connsiteY3" fmla="*/ 1796680 h 1796680"/>
                  <a:gd name="connsiteX4" fmla="*/ 0 w 2695021"/>
                  <a:gd name="connsiteY4" fmla="*/ 0 h 179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95021" h="1796680">
                    <a:moveTo>
                      <a:pt x="0" y="0"/>
                    </a:moveTo>
                    <a:lnTo>
                      <a:pt x="2695021" y="0"/>
                    </a:lnTo>
                    <a:lnTo>
                      <a:pt x="2695021" y="1796680"/>
                    </a:lnTo>
                    <a:lnTo>
                      <a:pt x="0" y="179668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171450" lvl="1" indent="-171450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zh-TW" altLang="en-US" sz="1500" b="1" dirty="0"/>
                  <a:t>中心行政協助</a:t>
                </a:r>
              </a:p>
            </p:txBody>
          </p:sp>
          <p:grpSp>
            <p:nvGrpSpPr>
              <p:cNvPr id="19" name="群組 18"/>
              <p:cNvGrpSpPr/>
              <p:nvPr/>
            </p:nvGrpSpPr>
            <p:grpSpPr>
              <a:xfrm>
                <a:off x="1519651" y="1558116"/>
                <a:ext cx="7199400" cy="4889529"/>
                <a:chOff x="1519651" y="1558116"/>
                <a:chExt cx="7199400" cy="4889529"/>
              </a:xfrm>
            </p:grpSpPr>
            <p:sp>
              <p:nvSpPr>
                <p:cNvPr id="13" name="手繪多邊形 12"/>
                <p:cNvSpPr/>
                <p:nvPr/>
              </p:nvSpPr>
              <p:spPr>
                <a:xfrm>
                  <a:off x="6024030" y="3104540"/>
                  <a:ext cx="2695021" cy="1796680"/>
                </a:xfrm>
                <a:custGeom>
                  <a:avLst/>
                  <a:gdLst>
                    <a:gd name="connsiteX0" fmla="*/ 0 w 2695021"/>
                    <a:gd name="connsiteY0" fmla="*/ 0 h 1796680"/>
                    <a:gd name="connsiteX1" fmla="*/ 2695021 w 2695021"/>
                    <a:gd name="connsiteY1" fmla="*/ 0 h 1796680"/>
                    <a:gd name="connsiteX2" fmla="*/ 2695021 w 2695021"/>
                    <a:gd name="connsiteY2" fmla="*/ 1796680 h 1796680"/>
                    <a:gd name="connsiteX3" fmla="*/ 0 w 2695021"/>
                    <a:gd name="connsiteY3" fmla="*/ 1796680 h 1796680"/>
                    <a:gd name="connsiteX4" fmla="*/ 0 w 2695021"/>
                    <a:gd name="connsiteY4" fmla="*/ 0 h 1796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95021" h="1796680">
                      <a:moveTo>
                        <a:pt x="0" y="0"/>
                      </a:moveTo>
                      <a:lnTo>
                        <a:pt x="2695021" y="0"/>
                      </a:lnTo>
                      <a:lnTo>
                        <a:pt x="2695021" y="1796680"/>
                      </a:lnTo>
                      <a:lnTo>
                        <a:pt x="0" y="17966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171450" lvl="1" indent="-17145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zh-TW" altLang="en-US" sz="1500" b="1" dirty="0"/>
                    <a:t>公益志工</a:t>
                  </a:r>
                </a:p>
                <a:p>
                  <a:pPr marL="171450" lvl="1" indent="-17145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zh-TW" altLang="en-US" sz="1500" b="1" dirty="0"/>
                    <a:t>行政機關活動志工</a:t>
                  </a:r>
                </a:p>
              </p:txBody>
            </p:sp>
            <p:grpSp>
              <p:nvGrpSpPr>
                <p:cNvPr id="18" name="群組 17"/>
                <p:cNvGrpSpPr/>
                <p:nvPr/>
              </p:nvGrpSpPr>
              <p:grpSpPr>
                <a:xfrm>
                  <a:off x="1519651" y="1558116"/>
                  <a:ext cx="6785037" cy="4889529"/>
                  <a:chOff x="1519651" y="1558116"/>
                  <a:chExt cx="6785037" cy="4889529"/>
                </a:xfrm>
              </p:grpSpPr>
              <p:sp>
                <p:nvSpPr>
                  <p:cNvPr id="11" name="手繪多邊形 10"/>
                  <p:cNvSpPr/>
                  <p:nvPr/>
                </p:nvSpPr>
                <p:spPr>
                  <a:xfrm>
                    <a:off x="5609667" y="1558116"/>
                    <a:ext cx="2695021" cy="1796680"/>
                  </a:xfrm>
                  <a:custGeom>
                    <a:avLst/>
                    <a:gdLst>
                      <a:gd name="connsiteX0" fmla="*/ 0 w 2695021"/>
                      <a:gd name="connsiteY0" fmla="*/ 0 h 1796680"/>
                      <a:gd name="connsiteX1" fmla="*/ 2695021 w 2695021"/>
                      <a:gd name="connsiteY1" fmla="*/ 0 h 1796680"/>
                      <a:gd name="connsiteX2" fmla="*/ 2695021 w 2695021"/>
                      <a:gd name="connsiteY2" fmla="*/ 1796680 h 1796680"/>
                      <a:gd name="connsiteX3" fmla="*/ 0 w 2695021"/>
                      <a:gd name="connsiteY3" fmla="*/ 1796680 h 1796680"/>
                      <a:gd name="connsiteX4" fmla="*/ 0 w 2695021"/>
                      <a:gd name="connsiteY4" fmla="*/ 0 h 17966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5021" h="1796680">
                        <a:moveTo>
                          <a:pt x="0" y="0"/>
                        </a:moveTo>
                        <a:lnTo>
                          <a:pt x="2695021" y="0"/>
                        </a:lnTo>
                        <a:lnTo>
                          <a:pt x="2695021" y="1796680"/>
                        </a:lnTo>
                        <a:lnTo>
                          <a:pt x="0" y="17966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0" tIns="0" rIns="0" bIns="0" numCol="1" spcCol="1270" anchor="ctr" anchorCtr="0">
                    <a:noAutofit/>
                  </a:bodyPr>
                  <a:lstStyle/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課後班、補救教學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遠距教學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海外教育服務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史懷哲、寒營</a:t>
                    </a:r>
                  </a:p>
                </p:txBody>
              </p:sp>
              <p:grpSp>
                <p:nvGrpSpPr>
                  <p:cNvPr id="17" name="群組 16"/>
                  <p:cNvGrpSpPr/>
                  <p:nvPr/>
                </p:nvGrpSpPr>
                <p:grpSpPr>
                  <a:xfrm>
                    <a:off x="1519651" y="1558116"/>
                    <a:ext cx="4438258" cy="4889529"/>
                    <a:chOff x="1519651" y="1558116"/>
                    <a:chExt cx="4438258" cy="4889529"/>
                  </a:xfrm>
                </p:grpSpPr>
                <p:sp>
                  <p:nvSpPr>
                    <p:cNvPr id="7" name="手繪多邊形 6"/>
                    <p:cNvSpPr/>
                    <p:nvPr/>
                  </p:nvSpPr>
                  <p:spPr>
                    <a:xfrm>
                      <a:off x="3293775" y="3979062"/>
                      <a:ext cx="394086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94086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6" name="手繪多邊形 5"/>
                    <p:cNvSpPr/>
                    <p:nvPr/>
                  </p:nvSpPr>
                  <p:spPr>
                    <a:xfrm rot="2632279">
                      <a:off x="3249164" y="4792127"/>
                      <a:ext cx="319672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19672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8" name="手繪多邊形 7"/>
                    <p:cNvSpPr/>
                    <p:nvPr/>
                  </p:nvSpPr>
                  <p:spPr>
                    <a:xfrm rot="18967721">
                      <a:off x="3249164" y="3165997"/>
                      <a:ext cx="319672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19672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10" name="手繪多邊形 9"/>
                    <p:cNvSpPr/>
                    <p:nvPr/>
                  </p:nvSpPr>
                  <p:spPr>
                    <a:xfrm>
                      <a:off x="3273498" y="1558116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3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3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課業輔導</a:t>
                      </a:r>
                    </a:p>
                  </p:txBody>
                </p:sp>
                <p:sp>
                  <p:nvSpPr>
                    <p:cNvPr id="12" name="手繪多邊形 11"/>
                    <p:cNvSpPr/>
                    <p:nvPr/>
                  </p:nvSpPr>
                  <p:spPr>
                    <a:xfrm>
                      <a:off x="3687861" y="3104540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4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4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教育服務</a:t>
                      </a:r>
                    </a:p>
                  </p:txBody>
                </p:sp>
                <p:sp>
                  <p:nvSpPr>
                    <p:cNvPr id="14" name="手繪多邊形 13"/>
                    <p:cNvSpPr/>
                    <p:nvPr/>
                  </p:nvSpPr>
                  <p:spPr>
                    <a:xfrm>
                      <a:off x="3273498" y="4650965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行政服務</a:t>
                      </a:r>
                    </a:p>
                  </p:txBody>
                </p:sp>
                <p:sp>
                  <p:nvSpPr>
                    <p:cNvPr id="16" name="文字方塊 15"/>
                    <p:cNvSpPr txBox="1"/>
                    <p:nvPr/>
                  </p:nvSpPr>
                  <p:spPr>
                    <a:xfrm>
                      <a:off x="1519651" y="3322747"/>
                      <a:ext cx="2021081" cy="12311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TW" altLang="en-US" sz="2700" dirty="0"/>
                        <a:t>至少</a:t>
                      </a:r>
                      <a:endParaRPr lang="en-US" altLang="zh-TW" sz="2700" dirty="0"/>
                    </a:p>
                    <a:p>
                      <a:pPr algn="ctr"/>
                      <a:r>
                        <a:rPr lang="en-US" altLang="zh-TW" sz="2700" dirty="0"/>
                        <a:t>120</a:t>
                      </a:r>
                      <a:r>
                        <a:rPr lang="zh-TW" altLang="en-US" sz="2700" dirty="0"/>
                        <a:t>小時</a:t>
                      </a:r>
                    </a:p>
                  </p:txBody>
                </p:sp>
              </p:grpSp>
            </p:grpSp>
          </p:grpSp>
        </p:grpSp>
      </p:grpSp>
      <p:sp>
        <p:nvSpPr>
          <p:cNvPr id="23" name="五邊形 22"/>
          <p:cNvSpPr/>
          <p:nvPr/>
        </p:nvSpPr>
        <p:spPr>
          <a:xfrm>
            <a:off x="5022801" y="954656"/>
            <a:ext cx="1680693" cy="9731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dirty="0"/>
              <a:t>占總時數</a:t>
            </a:r>
            <a:endParaRPr lang="en-US" altLang="zh-TW" sz="2100" dirty="0"/>
          </a:p>
          <a:p>
            <a:pPr algn="ctr"/>
            <a:r>
              <a:rPr lang="zh-TW" altLang="en-US" sz="2400" b="1" dirty="0">
                <a:solidFill>
                  <a:srgbClr val="FF0000"/>
                </a:solidFill>
              </a:rPr>
              <a:t>至少</a:t>
            </a:r>
            <a:r>
              <a:rPr lang="en-US" altLang="zh-TW" sz="2400" b="1" dirty="0">
                <a:solidFill>
                  <a:srgbClr val="FF0000"/>
                </a:solidFill>
              </a:rPr>
              <a:t>50%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471488" y="5145789"/>
            <a:ext cx="5915025" cy="495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smtClean="0">
                <a:solidFill>
                  <a:schemeClr val="accent5">
                    <a:lumMod val="75000"/>
                  </a:schemeClr>
                </a:solidFill>
              </a:rPr>
              <a:t>助學金服務時數規劃範例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5813"/>
              </p:ext>
            </p:extLst>
          </p:nvPr>
        </p:nvGraphicFramePr>
        <p:xfrm>
          <a:off x="327506" y="5602436"/>
          <a:ext cx="6202989" cy="32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8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師資生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課業輔導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教育服務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行政服務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符合資格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黃疼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寒營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海外教育服務</a:t>
                      </a:r>
                      <a:r>
                        <a:rPr lang="en-US" altLang="zh-TW" sz="1400" dirty="0" smtClean="0"/>
                        <a:t>100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徐靜閒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課後輔導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遠距教學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寒營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天主堂志工</a:t>
                      </a:r>
                      <a:r>
                        <a:rPr lang="en-US" altLang="zh-TW" sz="1400" dirty="0" smtClean="0"/>
                        <a:t>30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dirty="0" smtClean="0"/>
                        <a:t>30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潘輕得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史懷哲</a:t>
                      </a:r>
                      <a:r>
                        <a:rPr lang="en-US" altLang="zh-TW" sz="1400" dirty="0" smtClean="0"/>
                        <a:t>120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陳玉軍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課後輔導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慈濟志工</a:t>
                      </a:r>
                      <a:r>
                        <a:rPr lang="en-US" altLang="zh-TW" sz="1400" dirty="0" smtClean="0"/>
                        <a:t>50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dirty="0" smtClean="0"/>
                        <a:t>50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張得瑞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遠距教學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smtClean="0"/>
                        <a:t>100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林委仁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環保志工</a:t>
                      </a:r>
                      <a:r>
                        <a:rPr lang="en-US" altLang="zh-TW" sz="1400" smtClean="0"/>
                        <a:t>120</a:t>
                      </a:r>
                      <a:endParaRPr lang="en-US" altLang="zh-TW" sz="1400" dirty="0" smtClean="0"/>
                    </a:p>
                    <a:p>
                      <a:pPr algn="ctr"/>
                      <a:r>
                        <a:rPr lang="zh-TW" altLang="en-US" sz="1400" dirty="0" smtClean="0"/>
                        <a:t>輔仁中學校慶志工</a:t>
                      </a:r>
                      <a:r>
                        <a:rPr lang="en-US" altLang="zh-TW" sz="1400" dirty="0" smtClean="0"/>
                        <a:t>10</a:t>
                      </a:r>
                      <a:endParaRPr lang="zh-TW" altLang="en-US" sz="1400" dirty="0" smtClean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19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075746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</a:rPr>
              <a:t>助學金金額及申請資料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1487" y="1427168"/>
            <a:ext cx="5915025" cy="6964477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助學金</a:t>
            </a:r>
            <a:r>
              <a:rPr lang="zh-TW" altLang="en-US" sz="2400" b="1" dirty="0" smtClean="0"/>
              <a:t>：</a:t>
            </a:r>
            <a:r>
              <a:rPr lang="en-US" altLang="zh-TW" sz="2400" b="1" dirty="0"/>
              <a:t>4</a:t>
            </a:r>
            <a:r>
              <a:rPr lang="en-US" altLang="zh-TW" sz="2400" b="1" dirty="0" smtClean="0"/>
              <a:t>000</a:t>
            </a:r>
            <a:r>
              <a:rPr lang="zh-TW" altLang="en-US" sz="2400" b="1" dirty="0"/>
              <a:t>元</a:t>
            </a:r>
            <a:r>
              <a:rPr lang="en-US" altLang="zh-TW" sz="2400" b="1" dirty="0"/>
              <a:t>/</a:t>
            </a:r>
            <a:r>
              <a:rPr lang="zh-TW" altLang="en-US" sz="2400" b="1" dirty="0"/>
              <a:t>月，最多領</a:t>
            </a:r>
            <a:r>
              <a:rPr lang="en-US" altLang="zh-TW" sz="2400" b="1" dirty="0"/>
              <a:t>6</a:t>
            </a:r>
            <a:r>
              <a:rPr lang="zh-TW" altLang="en-US" sz="2400" b="1" dirty="0"/>
              <a:t>個月</a:t>
            </a:r>
            <a:r>
              <a:rPr lang="en-US" altLang="zh-TW" sz="2400" b="1" dirty="0" smtClean="0"/>
              <a:t>(2-7</a:t>
            </a:r>
            <a:r>
              <a:rPr lang="zh-TW" altLang="en-US" sz="2400" b="1" dirty="0" smtClean="0"/>
              <a:t>月</a:t>
            </a:r>
            <a:r>
              <a:rPr lang="en-US" altLang="zh-TW" sz="2400" b="1" dirty="0" smtClean="0"/>
              <a:t>)</a:t>
            </a:r>
          </a:p>
          <a:p>
            <a:endParaRPr lang="en-US" altLang="zh-TW" sz="2400" b="1" dirty="0"/>
          </a:p>
          <a:p>
            <a:r>
              <a:rPr lang="zh-TW" altLang="en-US" sz="2400" b="1" dirty="0"/>
              <a:t>繳件資料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endParaRPr lang="en-US" altLang="zh-TW" sz="2400" b="1" dirty="0"/>
          </a:p>
          <a:p>
            <a:pPr lvl="1"/>
            <a:r>
              <a:rPr lang="zh-TW" altLang="zh-TW" sz="2000" b="1" dirty="0"/>
              <a:t>申請表</a:t>
            </a:r>
            <a:r>
              <a:rPr lang="en-US" altLang="zh-TW" sz="2000" b="1" dirty="0"/>
              <a:t>(</a:t>
            </a:r>
            <a:r>
              <a:rPr lang="zh-TW" altLang="zh-TW" sz="2000" b="1" dirty="0"/>
              <a:t>請至中心網站最新消息處下載</a:t>
            </a:r>
            <a:r>
              <a:rPr lang="en-US" altLang="zh-TW" sz="2000" b="1" dirty="0"/>
              <a:t>)</a:t>
            </a:r>
            <a:endParaRPr lang="zh-TW" altLang="zh-TW" sz="2000" b="1" dirty="0"/>
          </a:p>
          <a:p>
            <a:pPr lvl="1"/>
            <a:r>
              <a:rPr lang="zh-TW" altLang="zh-TW" sz="2000" b="1" dirty="0"/>
              <a:t>前一學期附排名成績單、清寒證明等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身分證正反面影</a:t>
            </a:r>
            <a:r>
              <a:rPr lang="zh-TW" altLang="en-US" sz="2000" b="1" dirty="0" smtClean="0"/>
              <a:t>本</a:t>
            </a:r>
            <a:endParaRPr lang="en-US" altLang="zh-TW" sz="2000" b="1" dirty="0" smtClean="0"/>
          </a:p>
          <a:p>
            <a:pPr lvl="1"/>
            <a:r>
              <a:rPr lang="zh-TW" altLang="en-US" sz="2000" b="1" dirty="0" smtClean="0"/>
              <a:t>郵局</a:t>
            </a:r>
            <a:r>
              <a:rPr lang="zh-TW" altLang="en-US" sz="2000" b="1" dirty="0"/>
              <a:t>存摺正面影</a:t>
            </a:r>
            <a:r>
              <a:rPr lang="zh-TW" altLang="en-US" sz="2000" b="1" dirty="0" smtClean="0"/>
              <a:t>本</a:t>
            </a:r>
            <a:endParaRPr lang="en-US" altLang="zh-TW" sz="2000" b="1" dirty="0" smtClean="0"/>
          </a:p>
          <a:p>
            <a:pPr lvl="1"/>
            <a:endParaRPr lang="en-US" altLang="zh-TW" sz="2000" b="1" dirty="0"/>
          </a:p>
          <a:p>
            <a:r>
              <a:rPr lang="zh-TW" altLang="en-US" sz="2400" b="1" dirty="0"/>
              <a:t>繳件時間：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即日起</a:t>
            </a:r>
            <a:r>
              <a:rPr lang="zh-TW" altLang="en-US" sz="2000" b="1" dirty="0" smtClean="0"/>
              <a:t>至</a:t>
            </a:r>
            <a:r>
              <a:rPr lang="en-US" altLang="zh-TW" sz="2000" b="1" u="sng" dirty="0" smtClean="0">
                <a:solidFill>
                  <a:srgbClr val="FF0000"/>
                </a:solidFill>
              </a:rPr>
              <a:t>3/30(</a:t>
            </a:r>
            <a:r>
              <a:rPr lang="zh-TW" altLang="en-US" sz="2000" b="1" u="sng" dirty="0">
                <a:solidFill>
                  <a:srgbClr val="FF0000"/>
                </a:solidFill>
              </a:rPr>
              <a:t>五</a:t>
            </a:r>
            <a:r>
              <a:rPr lang="en-US" altLang="zh-TW" sz="2000" b="1" u="sng" dirty="0">
                <a:solidFill>
                  <a:srgbClr val="FF0000"/>
                </a:solidFill>
              </a:rPr>
              <a:t>)</a:t>
            </a:r>
            <a:r>
              <a:rPr lang="zh-TW" altLang="en-US" sz="2000" b="1" u="sng" dirty="0">
                <a:solidFill>
                  <a:srgbClr val="FF0000"/>
                </a:solidFill>
              </a:rPr>
              <a:t>前</a:t>
            </a:r>
            <a:r>
              <a:rPr lang="zh-TW" altLang="en-US" sz="2000" b="1" dirty="0"/>
              <a:t>送至中心辦公室</a:t>
            </a:r>
            <a:endParaRPr lang="en-US" altLang="zh-TW" sz="2000" b="1" dirty="0"/>
          </a:p>
          <a:p>
            <a:pPr lvl="1"/>
            <a:endParaRPr lang="en-US" altLang="zh-TW" sz="2000" b="1" dirty="0"/>
          </a:p>
          <a:p>
            <a:pPr algn="ctr"/>
            <a:r>
              <a:rPr lang="zh-TW" altLang="en-US" sz="2400" b="1" dirty="0">
                <a:solidFill>
                  <a:srgbClr val="002060"/>
                </a:solidFill>
              </a:rPr>
              <a:t>詳情請洽中心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辦公室</a:t>
            </a:r>
            <a:endParaRPr lang="en-US" altLang="zh-TW" sz="2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zh-TW" altLang="en-US" sz="2400" b="1" dirty="0"/>
          </a:p>
        </p:txBody>
      </p:sp>
      <p:sp>
        <p:nvSpPr>
          <p:cNvPr id="5" name="AutoShape 2" descr="data:image/png;base64,iVBORw0KGgoAAAANSUhEUgAAAIgAAACICAYAAAA8uqNSAAAIJUlEQVR4Xu2d21LrSgxEN///0ZwHEurEhbO0RjJOcPOq0a3VksYmhI/Pz8/Pf/kJAjsIfIQg4cYzBEKQ8OMpAiFICBKChAPrCGSCrGN3Cc0Q5BJlXk8yBFnH7hKaIcglyryeZAiyjt0lNMsE+fj4+FVAti94t/5JTsGSvn3BbOMj/xR/V17NLwS5IU0FpoKQvpWTv648BAEEqYOrAN7dWAKQ/y4BSL+aXyZIJsjMm1TqEGIsyck+ybv2SX8rp3hIbu3Z+KbsL0+Q6oiqJkaAkpz8dPUt4NafPU/52nj37IUgFuniSrIFt+dt2Kv2QxCLdAjyM2LEQPuehG7xJN9GSSuvGx/xqGv/bHwPXzFnAxSCPJaYGozw+n58r37k8GyGEwEpYdK3E4kugTRxbAG78VP9MkHkrwqIcCHIBgFi4FkMp07d7QxJGPJjCUUEowlj46H6vf0EIUCs3BKa7Icgm457FYZT4TJBvhDIBJFMyQSp/b3c2IsyCzhNICunnU78oRVB+U3HS/ZsPn9+gtgEqaD2sZbsUUEtAcleCLL5k+EQxH2ijwhGhH37F2WUIHV8Jsgv30Fo5JHcTgiyR3eSbodNxzttz+Z/+HsQW7CpBKp+qQAkPzpe67+a9/eqgNcUIYh8j2NXGJ2ngoYggNDZAFn/9vzlCEIJd+X2jkAFezd5Fz/Sr0685RdlFEBXHoJ0EXyuH4LI9yivNmGOpce/fyFICPKUY+MEOZrR1j51PD2W0osyetFGK5Ds23zPOl++g5wV4O7zuXyuP7rg1v6r4dl+D/JqCWWC/E5FMkFuOHdXxuUnyHTHdvlPl6yjC0Z4dOV0h7KEXr0TlScIJUwJdQlhEwxBTn4P0u3gLmG6/kmf4qOG6cqp4TJBoEJU4EyQF5sg1DHUkdQxpG8JY893Vxx1PMnJ/1ENMXYHCUEeS0h4WHkIskGAOoIAo4mUCUIz+UueCbKDExHUEoxWCMmpIbrxvtyb1OmE7MjuFqTWf793ivJfjaQ8QVYd7DIT/niaOtSuEAJwmrDTeJE9yo/0M0HkZ1JppK8CfpReCALIEkBWHoIMX1JtZ1DBuiuE4qE7CMktgShfWnHWn8WvvWIoQSpIN2Dy3wW4a5/uTF37IQj8+96jAe7aD0HkJ7hoolBB7MTJBHmOuMX7bq38mGsLQATp7nhKmOLt+icCH50/2af4aOKFIPCpd7vziZBkj/SrBd29bC5ugEyQG6LdApF+CCJnXnfEZ8U4wAmv9mMu7TTbIXZkUoeSPatP56k8FI/F0/qj+KvxlVeMTYgmRDXA78tS83c3FjA6bwtG56f9kb0q/iHIrXJEaCowTVDSp4KSvo0/BNkgSgWwANuC0XmKj/Rt/OMEsZccOm8BIQCqCVdXFk0Emx/FR/bOWvHlFdNNgArc7RAqgAU4BPlCIAQhZhbvKNQAROBuA3YJ3X7M7SZAAFKdSJ8KkAny+EW8VbzGJoi9U3QZP+3PEogApoay8U/7I3vfd7Wz/iVZCNL7am0i9NTEzQTZ2W3U4dSBmSDyt6HTdwwqoPVHHUkTj/Spo6fjJX9EcL1iKAFbMErAFmQ6PrJHAE/jQf4o3lV5ecWQg2lAQpC1pw6qk5WHIBaxnfcitGLIDU3UTJDmb2upAHbCkT0qmPX35whCAEwn3H0q6Bb0aP3uBOoSek9/ecWEII+QWjyooGSP9KfucCHIDUkqSCaIpKQFlFYEuSd9G48d6SEIVagptwWmO4wNh+yR3I5sytfG3z2/Gs/yirEBU4BWbv0TAUgegljE5XlLAFswCofskTwEIYSb8hCk9n9qmzDvqhP+44+5lMhqQLuBwos0iocmhJX/9iWX8rMTrmrvsDtICPJYgu5TULWg93Pkr2ovBLkhlQnyM2VCkBDk6TAZI4hdKfbFlj1fHaHVc9Y/na/6nTq3unJCkGIFqOC0oopuDjsWgsB3nHWRD0GaCGbFPL7nIEI14dbqp08QHbFUIMAJAKs/Tfjuewobv4R3/wVb9e9iphyu2ukCZPVDkK9KjV1SVwtf1bMF3tq1+iFICPLAIXoK6a6wP79iqAOrk6B6jgpWtXM/1y0wxUNyIghNLMKf8rN43c+XVwwFuBrAnp4FnPwTgJQfxUPyEIQqJOUWcDIfghBCP8szQW64ZIIME4Q60vLV7mDyT/YoPtK3cloxNp6uPfLXvoNQgaoBfAci/2UY+acCUnykb+XdgtoJR/lV5csrhgpUDSAEqSEVgmSCPGXK2xOEEqAROz2ybTzd+Lb6Xf80V2iCE55kf/wOYgGhx1iS24JWAbmfI/+2QNY/nbf+6fyev7E7SAjyCLHFgwhBDUETLAQ5+TvTqECWAHSeCn75FUMroNtxVp8IQvFa+bS/P7diCFBbYFoJ1LHTBbMTgM6TPASR/5fXEiwEke8p7A4lhlu5LXAmyM8Ve5unmG6HdglDK43k3Yah+IngpP/2KyYEeURgmpAhyAYBunTalTZdMJoI0/5CkBDkAQFqkPvhsTsI7ViSU8d29ck+dezqDt/tTPl9J3Zi0PkQBN6sEoBEyCrAIQghWZRTh5MZ0rdy8heCbBAigAlQknftk76VU7whCBCEAOzKaQVY+dmPyRYPym/6TjT+FGMTtucJICsPQWwFvs4vP8WsuatrWQLQCglB6tj//2QIckODCGlHun1sJvtkr3snaq+YNf5F690RKE+Qd0808a8hEIKs4XYZrRDkMqVeSzQEWcPtMlohyGVKvZZoCLKG22W0QpDLlHot0RBkDbfLaIUglyn1WqL/Ad33bx1T6bvJ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6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598808" y="7418191"/>
            <a:ext cx="346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申請表下載</a:t>
            </a:r>
            <a:endParaRPr lang="zh-TW" altLang="en-US" sz="2800" b="1" dirty="0"/>
          </a:p>
        </p:txBody>
      </p:sp>
      <p:pic>
        <p:nvPicPr>
          <p:cNvPr id="1028" name="Picture 4" descr="「手指 GIF」的圖片搜尋結果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465" y="6870295"/>
            <a:ext cx="1319513" cy="131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01.calm9.com/qrcode/2018-02/6LO8EBMYX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300" y="6347532"/>
            <a:ext cx="2141317" cy="214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579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300</Words>
  <Application>Microsoft Office PowerPoint</Application>
  <PresentationFormat>如螢幕大小 (4:3)</PresentationFormat>
  <Paragraphs>74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7" baseType="lpstr">
      <vt:lpstr>微軟正黑體</vt:lpstr>
      <vt:lpstr>Arial</vt:lpstr>
      <vt:lpstr>Wingdings 2</vt:lpstr>
      <vt:lpstr>Office 佈景主題</vt:lpstr>
      <vt:lpstr>PowerPoint 簡報</vt:lpstr>
      <vt:lpstr>工作內容及時數</vt:lpstr>
      <vt:lpstr>助學金金額及申請資料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徵本學期本校師培助學金工讀同學</dc:title>
  <dc:creator>User</dc:creator>
  <cp:lastModifiedBy>User</cp:lastModifiedBy>
  <cp:revision>24</cp:revision>
  <dcterms:created xsi:type="dcterms:W3CDTF">2017-02-13T04:55:12Z</dcterms:created>
  <dcterms:modified xsi:type="dcterms:W3CDTF">2018-02-23T05:04:55Z</dcterms:modified>
</cp:coreProperties>
</file>