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sldIdLst>
    <p:sldId id="257" r:id="rId2"/>
    <p:sldId id="260" r:id="rId3"/>
    <p:sldId id="259" r:id="rId4"/>
    <p:sldId id="25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110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t>11/26/2018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11/26/2018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te.fju.edu.tw/news.jsp?no=1333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zh-TW" altLang="zh-TW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輔仁大學師資培育</a:t>
            </a:r>
            <a:r>
              <a:rPr lang="zh-TW" altLang="zh-TW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中心</a:t>
            </a:r>
            <a:r>
              <a:rPr lang="en-US" altLang="zh-TW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TW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zh-TW" sz="60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108</a:t>
            </a:r>
            <a:r>
              <a:rPr lang="zh-TW" altLang="zh-TW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學年</a:t>
            </a:r>
            <a:r>
              <a:rPr lang="zh-TW" altLang="zh-TW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度第</a:t>
            </a:r>
            <a:r>
              <a:rPr lang="en-US" altLang="zh-TW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zh-TW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學期教育</a:t>
            </a:r>
            <a:r>
              <a:rPr lang="zh-TW" altLang="zh-TW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實習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713481"/>
          </a:xfrm>
        </p:spPr>
        <p:txBody>
          <a:bodyPr>
            <a:normAutofit fontScale="92500" lnSpcReduction="10000"/>
          </a:bodyPr>
          <a:lstStyle/>
          <a:p>
            <a:r>
              <a:rPr lang="zh-TW" altLang="zh-TW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實習選校作業</a:t>
            </a:r>
            <a:r>
              <a:rPr lang="zh-TW" altLang="zh-TW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說明</a:t>
            </a:r>
            <a:r>
              <a:rPr lang="en-US" altLang="zh-TW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中學組</a:t>
            </a:r>
            <a:endParaRPr lang="en-US" altLang="zh-TW" sz="6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107/11/27</a:t>
            </a:r>
            <a:endParaRPr lang="zh-TW" altLang="en-US" sz="6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59940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140069"/>
          </a:xfrm>
        </p:spPr>
        <p:txBody>
          <a:bodyPr/>
          <a:lstStyle/>
          <a:p>
            <a:r>
              <a:rPr lang="zh-TW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</a:t>
            </a:r>
            <a:r>
              <a:rPr lang="zh-TW" altLang="zh-TW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分發</a:t>
            </a:r>
            <a:r>
              <a:rPr lang="zh-TW" altLang="en-US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順序</a:t>
            </a:r>
            <a:r>
              <a:rPr lang="zh-TW" altLang="zh-TW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81454" y="1890345"/>
            <a:ext cx="10199077" cy="3912577"/>
          </a:xfrm>
        </p:spPr>
        <p:txBody>
          <a:bodyPr>
            <a:normAutofit/>
          </a:bodyPr>
          <a:lstStyle/>
          <a:p>
            <a:pPr marL="45720" indent="0">
              <a:spcBef>
                <a:spcPts val="0"/>
              </a:spcBef>
              <a:buNone/>
            </a:pPr>
            <a:r>
              <a:rPr lang="en-US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依</a:t>
            </a: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中心公告之實習分發積分排序依序</a:t>
            </a:r>
            <a:r>
              <a:rPr lang="zh-TW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選</a:t>
            </a: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填</a:t>
            </a:r>
            <a:endParaRPr lang="en-US" altLang="zh-TW" sz="40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" indent="0" algn="ctr">
              <a:spcBef>
                <a:spcPts val="0"/>
              </a:spcBef>
              <a:buNone/>
            </a:pP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↓</a:t>
            </a:r>
            <a:endParaRPr lang="en-US" altLang="zh-TW" sz="40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" indent="0">
              <a:spcBef>
                <a:spcPts val="0"/>
              </a:spcBef>
              <a:buNone/>
            </a:pPr>
            <a:r>
              <a:rPr lang="en-US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更改實習縣市意向</a:t>
            </a:r>
            <a:r>
              <a:rPr lang="en-US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師資生依成績高低</a:t>
            </a:r>
            <a:r>
              <a:rPr lang="en-US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45720" indent="0" algn="ctr">
              <a:spcBef>
                <a:spcPts val="0"/>
              </a:spcBef>
              <a:buNone/>
            </a:pP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↓</a:t>
            </a:r>
            <a:endParaRPr lang="en-US" altLang="zh-TW" sz="40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" indent="0">
              <a:spcBef>
                <a:spcPts val="0"/>
              </a:spcBef>
              <a:buNone/>
            </a:pPr>
            <a:r>
              <a:rPr lang="en-US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更改實習縣市意向</a:t>
            </a:r>
            <a:r>
              <a:rPr lang="en-US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結業校友依成績高低</a:t>
            </a:r>
            <a:r>
              <a:rPr lang="en-US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62270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964223"/>
          </a:xfrm>
        </p:spPr>
        <p:txBody>
          <a:bodyPr/>
          <a:lstStyle/>
          <a:p>
            <a:r>
              <a:rPr lang="zh-TW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實習分發</a:t>
            </a:r>
            <a:r>
              <a:rPr lang="zh-TW" altLang="zh-TW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原則：</a:t>
            </a:r>
            <a:endParaRPr lang="zh-TW" altLang="en-US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93531" y="1767254"/>
            <a:ext cx="10024989" cy="4484077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申請實習分發者，實習分發當日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必須親自或委託他人出席並</a:t>
            </a:r>
            <a:r>
              <a:rPr lang="zh-TW" altLang="en-US" sz="28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全程參與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實習學校公開分發作業</a:t>
            </a:r>
            <a:r>
              <a:rPr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不得藉故提前離開</a:t>
            </a:r>
            <a:r>
              <a:rPr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。未依規定參與分發作業者，由本中心逕行分發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l"/>
            </a:pPr>
            <a:endParaRPr lang="zh-TW" altLang="en-US" sz="12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每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校實習分發名額以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不超過</a:t>
            </a:r>
            <a:r>
              <a:rPr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人為原則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l"/>
            </a:pPr>
            <a:endParaRPr lang="en-US" altLang="zh-TW" sz="12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所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選填之實習學校若需「面談或取得實習同意書」者，選填者應自行持教育實習同意書前往實習學校面談，如未獲同意，得由本中心輔導至其他實習合作學校實習。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l"/>
            </a:pPr>
            <a:endParaRPr lang="en-US" altLang="zh-TW" sz="12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申請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特案實習學校者需自行取得實習學校實習同意書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l"/>
            </a:pPr>
            <a:endParaRPr lang="zh-TW" altLang="en-US" sz="28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" indent="0">
              <a:spcBef>
                <a:spcPts val="0"/>
              </a:spcBef>
              <a:buNone/>
            </a:pP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" indent="0">
              <a:spcBef>
                <a:spcPts val="0"/>
              </a:spcBef>
              <a:buNone/>
            </a:pP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9376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26245" y="844061"/>
            <a:ext cx="10290517" cy="527538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zh-TW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需「面談或取得實習同意書」者，請儘速與校方聯繫面談時間，</a:t>
            </a: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並</a:t>
            </a:r>
            <a:r>
              <a:rPr lang="zh-TW" altLang="zh-TW" sz="2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取得</a:t>
            </a:r>
            <a:r>
              <a:rPr lang="zh-TW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實習學校</a:t>
            </a: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核章</a:t>
            </a:r>
            <a:r>
              <a:rPr lang="zh-TW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之「</a:t>
            </a:r>
            <a:r>
              <a:rPr lang="zh-TW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2"/>
              </a:rPr>
              <a:t>實習同意書</a:t>
            </a:r>
            <a:r>
              <a:rPr lang="zh-TW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後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繳</a:t>
            </a:r>
            <a:r>
              <a:rPr lang="zh-TW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回中心辦公室</a:t>
            </a: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l"/>
            </a:pPr>
            <a:endParaRPr lang="en-US" altLang="zh-TW" sz="28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</a:t>
            </a:r>
            <a:r>
              <a:rPr lang="zh-TW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學校聯絡方式請洽中心辦公室</a:t>
            </a: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l"/>
            </a:pPr>
            <a:endParaRPr lang="en-US" altLang="zh-TW" sz="28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2"/>
              </a:rPr>
              <a:t>實習學生基本資料</a:t>
            </a:r>
            <a:r>
              <a:rPr lang="zh-TW" altLang="zh-TW" sz="2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2"/>
              </a:rPr>
              <a:t>表</a:t>
            </a:r>
            <a:r>
              <a:rPr lang="zh-TW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含</a:t>
            </a:r>
            <a:r>
              <a:rPr lang="en-US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吋半身照片）」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</a:t>
            </a: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於</a:t>
            </a:r>
            <a:r>
              <a:rPr lang="en-US" altLang="zh-TW" sz="2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107/12/4</a:t>
            </a:r>
            <a:r>
              <a:rPr lang="zh-TW" altLang="zh-TW" sz="2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</a:t>
            </a:r>
            <a:r>
              <a:rPr lang="zh-TW" altLang="en-US" sz="2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zh-TW" altLang="zh-TW" sz="2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r>
              <a:rPr lang="zh-TW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下午</a:t>
            </a:r>
            <a:r>
              <a:rPr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lang="zh-TW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00</a:t>
            </a:r>
            <a:r>
              <a:rPr lang="zh-TW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前</a:t>
            </a:r>
            <a:r>
              <a:rPr lang="zh-TW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繳交至中心</a:t>
            </a: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辦公室。</a:t>
            </a:r>
            <a:endParaRPr lang="zh-TW" altLang="zh-TW" sz="28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欲</a:t>
            </a:r>
            <a:r>
              <a:rPr lang="zh-TW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報考研究所同學，請於繳交實習學生基本資料表時，於基本資料表上以鉛筆註記，俾利知會實習學校</a:t>
            </a: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選填</a:t>
            </a:r>
            <a:r>
              <a:rPr lang="zh-TW" altLang="en-US" sz="2800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完全中學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者，若欲至</a:t>
            </a:r>
            <a:r>
              <a:rPr lang="zh-TW" altLang="en-US" sz="2800" b="1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國中部或高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中部實習，可於</a:t>
            </a:r>
            <a:r>
              <a:rPr lang="zh-TW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基本資料表</a:t>
            </a: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上註記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擬實習階段別為國中部或高中部。</a:t>
            </a:r>
            <a:r>
              <a:rPr lang="zh-TW" altLang="en-US" sz="2800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但實際實習階段別仍須尊重實習學校的安排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zh-TW" sz="28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21188415"/>
      </p:ext>
    </p:extLst>
  </p:cSld>
  <p:clrMapOvr>
    <a:masterClrMapping/>
  </p:clrMapOvr>
</p:sld>
</file>

<file path=ppt/theme/theme1.xml><?xml version="1.0" encoding="utf-8"?>
<a:theme xmlns:a="http://schemas.openxmlformats.org/drawingml/2006/main" name="基礎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TM03457444[[fn=基準]]</Template>
  <TotalTime>46</TotalTime>
  <Words>330</Words>
  <Application>Microsoft Office PowerPoint</Application>
  <PresentationFormat>寬螢幕</PresentationFormat>
  <Paragraphs>25</Paragraphs>
  <Slides>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9" baseType="lpstr">
      <vt:lpstr>新細明體</vt:lpstr>
      <vt:lpstr>標楷體</vt:lpstr>
      <vt:lpstr>Corbel</vt:lpstr>
      <vt:lpstr>Wingdings</vt:lpstr>
      <vt:lpstr>基礎</vt:lpstr>
      <vt:lpstr>輔仁大學師資培育中心  108學年度第1學期教育實習 </vt:lpstr>
      <vt:lpstr>實習分發順序：</vt:lpstr>
      <vt:lpstr>實習分發原則：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輔仁大學師資培育中心  106學年度第1學期教育實習課程</dc:title>
  <dc:creator>User</dc:creator>
  <cp:lastModifiedBy>User</cp:lastModifiedBy>
  <cp:revision>30</cp:revision>
  <dcterms:created xsi:type="dcterms:W3CDTF">2016-11-15T01:09:12Z</dcterms:created>
  <dcterms:modified xsi:type="dcterms:W3CDTF">2018-11-26T09:23:48Z</dcterms:modified>
</cp:coreProperties>
</file>